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aleway"/>
      <p:regular r:id="rId21"/>
      <p:bold r:id="rId22"/>
      <p:italic r:id="rId23"/>
      <p:boldItalic r:id="rId24"/>
    </p:embeddedFont>
    <p:embeddedFont>
      <p:font typeface="Roboto"/>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53112ef46430a881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g53112ef46430a881_3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Dong and Alan - Add content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Featrue speicalization to differentiate our product from the market</a:t>
            </a:r>
            <a:endParaRPr/>
          </a:p>
          <a:p>
            <a:pPr indent="0" lvl="0" marL="0" rtl="0" algn="l">
              <a:lnSpc>
                <a:spcPct val="100000"/>
              </a:lnSpc>
              <a:spcBef>
                <a:spcPts val="0"/>
              </a:spcBef>
              <a:spcAft>
                <a:spcPts val="0"/>
              </a:spcAft>
              <a:buSzPts val="1100"/>
              <a:buNone/>
            </a:pPr>
            <a:r>
              <a:rPr lang="en"/>
              <a:t>M</a:t>
            </a:r>
            <a:r>
              <a:rPr lang="en"/>
              <a:t>odifiy </a:t>
            </a:r>
            <a:r>
              <a:rPr lang="en"/>
              <a:t>Reccomadation logic to accomodate user pain points</a:t>
            </a:r>
            <a:endParaRPr/>
          </a:p>
          <a:p>
            <a:pPr indent="0" lvl="0" marL="0" rtl="0" algn="l">
              <a:lnSpc>
                <a:spcPct val="100000"/>
              </a:lnSpc>
              <a:spcBef>
                <a:spcPts val="0"/>
              </a:spcBef>
              <a:spcAft>
                <a:spcPts val="0"/>
              </a:spcAft>
              <a:buSzPts val="1100"/>
              <a:buNone/>
            </a:pPr>
            <a:r>
              <a:rPr lang="en"/>
              <a:t>Connect front end back end, develop more robust reccomendation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53112ef46430a881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53112ef46430a881_4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71a901fdfc_1_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71a901fdfc_1_4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71adb72be7_6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g71adb72be7_6_1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Fj and Alan - add content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71adb72be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71adb72be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71adb72be7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71adb72be7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71aa26249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g71aa262493_1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Alan - Add content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Talk about pivoting, and what we learnt from this experience, how we tried our best to keep our spirits up!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Then about the benefits of cooking at home -- according to Harvard Health - </a:t>
            </a:r>
            <a:r>
              <a:rPr lang="en" sz="1200">
                <a:solidFill>
                  <a:srgbClr val="444444"/>
                </a:solidFill>
                <a:highlight>
                  <a:srgbClr val="FFFFFF"/>
                </a:highlight>
              </a:rPr>
              <a:t>The more you cook, the healthier you live.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71aa262493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g71aa262493_1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Alan - Add content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sz="1200">
                <a:solidFill>
                  <a:srgbClr val="444444"/>
                </a:solidFill>
                <a:highlight>
                  <a:srgbClr val="FFFFFF"/>
                </a:highlight>
              </a:rPr>
              <a:t>Cooking is easier than people think. It can drastically improve your health and is more fun and cheaper than eating out. And no matter your ability, anyone can learn to do it.</a:t>
            </a:r>
            <a:endParaRPr sz="1200">
              <a:solidFill>
                <a:srgbClr val="444444"/>
              </a:solidFill>
              <a:highlight>
                <a:srgbClr val="FFFFFF"/>
              </a:highlight>
            </a:endParaRPr>
          </a:p>
          <a:p>
            <a:pPr indent="0" lvl="0" marL="0" rtl="0" algn="l">
              <a:lnSpc>
                <a:spcPct val="100000"/>
              </a:lnSpc>
              <a:spcBef>
                <a:spcPts val="0"/>
              </a:spcBef>
              <a:spcAft>
                <a:spcPts val="0"/>
              </a:spcAft>
              <a:buSzPts val="1100"/>
              <a:buNone/>
            </a:pPr>
            <a:r>
              <a:t/>
            </a:r>
            <a:endParaRPr sz="1200">
              <a:solidFill>
                <a:srgbClr val="444444"/>
              </a:solidFill>
              <a:highlight>
                <a:srgbClr val="FFFFFF"/>
              </a:highlight>
            </a:endParaRPr>
          </a:p>
          <a:p>
            <a:pPr indent="0" lvl="0" marL="0" rtl="0" algn="l">
              <a:lnSpc>
                <a:spcPct val="100000"/>
              </a:lnSpc>
              <a:spcBef>
                <a:spcPts val="0"/>
              </a:spcBef>
              <a:spcAft>
                <a:spcPts val="0"/>
              </a:spcAft>
              <a:buSzPts val="1100"/>
              <a:buNone/>
            </a:pPr>
            <a:r>
              <a:rPr lang="en" sz="1200">
                <a:solidFill>
                  <a:srgbClr val="444444"/>
                </a:solidFill>
                <a:highlight>
                  <a:srgbClr val="FFFFFF"/>
                </a:highlight>
              </a:rPr>
              <a:t>We want people to get into the habit of cooking and ask themselves why I haven’t been doing this my entire life??</a:t>
            </a:r>
            <a:endParaRPr sz="1200">
              <a:solidFill>
                <a:srgbClr val="444444"/>
              </a:solidFill>
              <a:highlight>
                <a:srgbClr val="FFFFFF"/>
              </a:highlight>
            </a:endParaRPr>
          </a:p>
          <a:p>
            <a:pPr indent="0" lvl="0" marL="0" rtl="0" algn="l">
              <a:lnSpc>
                <a:spcPct val="100000"/>
              </a:lnSpc>
              <a:spcBef>
                <a:spcPts val="0"/>
              </a:spcBef>
              <a:spcAft>
                <a:spcPts val="0"/>
              </a:spcAft>
              <a:buSzPts val="1100"/>
              <a:buNone/>
            </a:pPr>
            <a:r>
              <a:t/>
            </a:r>
            <a:endParaRPr sz="1200">
              <a:solidFill>
                <a:srgbClr val="444444"/>
              </a:solidFill>
              <a:highlight>
                <a:srgbClr val="FFFFFF"/>
              </a:highlight>
            </a:endParaRPr>
          </a:p>
          <a:p>
            <a:pPr indent="0" lvl="0" marL="0" rtl="0" algn="l">
              <a:spcBef>
                <a:spcPts val="0"/>
              </a:spcBef>
              <a:spcAft>
                <a:spcPts val="0"/>
              </a:spcAft>
              <a:buNone/>
            </a:pPr>
            <a:r>
              <a:rPr lang="en" sz="2200">
                <a:solidFill>
                  <a:srgbClr val="FFFFFF"/>
                </a:solidFill>
                <a:latin typeface="Lato"/>
                <a:ea typeface="Lato"/>
                <a:cs typeface="Lato"/>
                <a:sym typeface="Lato"/>
              </a:rPr>
              <a:t>A smart  that peeks inwards and suggests delicious and nutritious </a:t>
            </a:r>
            <a:r>
              <a:rPr b="1" lang="en" sz="2200" u="sng">
                <a:solidFill>
                  <a:srgbClr val="FFFFFF"/>
                </a:solidFill>
                <a:latin typeface="Lato"/>
                <a:ea typeface="Lato"/>
                <a:cs typeface="Lato"/>
                <a:sym typeface="Lato"/>
              </a:rPr>
              <a:t>recipes </a:t>
            </a:r>
            <a:r>
              <a:rPr lang="en" sz="2200">
                <a:solidFill>
                  <a:srgbClr val="FFFFFF"/>
                </a:solidFill>
                <a:latin typeface="Lato"/>
                <a:ea typeface="Lato"/>
                <a:cs typeface="Lato"/>
                <a:sym typeface="Lato"/>
              </a:rPr>
              <a:t>based on </a:t>
            </a:r>
            <a:r>
              <a:rPr b="1" lang="en" sz="2200" u="sng">
                <a:solidFill>
                  <a:srgbClr val="FFFFFF"/>
                </a:solidFill>
                <a:latin typeface="Lato"/>
                <a:ea typeface="Lato"/>
                <a:cs typeface="Lato"/>
                <a:sym typeface="Lato"/>
              </a:rPr>
              <a:t>available </a:t>
            </a:r>
            <a:r>
              <a:rPr lang="en" sz="2200">
                <a:solidFill>
                  <a:srgbClr val="FFFFFF"/>
                </a:solidFill>
                <a:latin typeface="Lato"/>
                <a:ea typeface="Lato"/>
                <a:cs typeface="Lato"/>
                <a:sym typeface="Lato"/>
              </a:rPr>
              <a:t>items.</a:t>
            </a:r>
            <a:endParaRPr sz="1200">
              <a:solidFill>
                <a:srgbClr val="444444"/>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71a901fdfc_1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71a901fdfc_1_4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u="sng">
                <a:latin typeface="Lato"/>
                <a:ea typeface="Lato"/>
                <a:cs typeface="Lato"/>
                <a:sym typeface="Lato"/>
              </a:rPr>
              <a:t>To customer</a:t>
            </a:r>
            <a:endParaRPr b="1" sz="1200" u="sng">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Access to what and quantity of everything you have in your fridge</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Find recipes matching your fridge content</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Help reduce food wastage</a:t>
            </a:r>
            <a:endParaRPr b="1" sz="1200" u="sng">
              <a:latin typeface="Lato"/>
              <a:ea typeface="Lato"/>
              <a:cs typeface="Lato"/>
              <a:sym typeface="La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71adb72be7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g71adb72be7_6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SzPts val="1000"/>
              <a:buFont typeface="Lato"/>
              <a:buChar char="●"/>
            </a:pPr>
            <a:r>
              <a:rPr lang="en" sz="1000">
                <a:latin typeface="Lato"/>
                <a:ea typeface="Lato"/>
                <a:cs typeface="Lato"/>
                <a:sym typeface="Lato"/>
              </a:rPr>
              <a:t>Add value to existing Samsung product by adding program to product</a:t>
            </a:r>
            <a:endParaRPr sz="1000">
              <a:latin typeface="Lato"/>
              <a:ea typeface="Lato"/>
              <a:cs typeface="Lato"/>
              <a:sym typeface="Lato"/>
            </a:endParaRPr>
          </a:p>
          <a:p>
            <a:pPr indent="-292100" lvl="0" marL="457200" rtl="0" algn="l">
              <a:lnSpc>
                <a:spcPct val="115000"/>
              </a:lnSpc>
              <a:spcBef>
                <a:spcPts val="0"/>
              </a:spcBef>
              <a:spcAft>
                <a:spcPts val="0"/>
              </a:spcAft>
              <a:buSzPts val="1000"/>
              <a:buFont typeface="Lato"/>
              <a:buChar char="●"/>
            </a:pPr>
            <a:r>
              <a:rPr lang="en" sz="1000">
                <a:latin typeface="Lato"/>
                <a:ea typeface="Lato"/>
                <a:cs typeface="Lato"/>
                <a:sym typeface="Lato"/>
              </a:rPr>
              <a:t>Increase product value without increasing manufacturing cost</a:t>
            </a:r>
            <a:endParaRPr sz="1000">
              <a:latin typeface="Lato"/>
              <a:ea typeface="Lato"/>
              <a:cs typeface="Lato"/>
              <a:sym typeface="Lato"/>
            </a:endParaRPr>
          </a:p>
          <a:p>
            <a:pPr indent="-292100" lvl="0" marL="457200" rtl="0" algn="l">
              <a:lnSpc>
                <a:spcPct val="115000"/>
              </a:lnSpc>
              <a:spcBef>
                <a:spcPts val="0"/>
              </a:spcBef>
              <a:spcAft>
                <a:spcPts val="0"/>
              </a:spcAft>
              <a:buSzPts val="1000"/>
              <a:buFont typeface="Lato"/>
              <a:buChar char="●"/>
            </a:pPr>
            <a:r>
              <a:rPr lang="en" sz="1000">
                <a:latin typeface="Lato"/>
                <a:ea typeface="Lato"/>
                <a:cs typeface="Lato"/>
                <a:sym typeface="Lato"/>
              </a:rPr>
              <a:t>Unique feature give edge over competitors</a:t>
            </a:r>
            <a:endParaRPr sz="10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71aa262493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g71aa262493_1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Fj and Alan - add content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52c2390d51_5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52c2390d51_5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Add content - Mansi &amp; Alan</a:t>
            </a:r>
            <a:endParaRPr/>
          </a:p>
          <a:p>
            <a:pPr indent="0" lvl="0" marL="0" rtl="0" algn="l">
              <a:lnSpc>
                <a:spcPct val="100000"/>
              </a:lnSpc>
              <a:spcBef>
                <a:spcPts val="0"/>
              </a:spcBef>
              <a:spcAft>
                <a:spcPts val="0"/>
              </a:spcAft>
              <a:buSzPts val="1100"/>
              <a:buNone/>
            </a:pPr>
            <a:r>
              <a:rPr lang="en"/>
              <a:t>Link to demo</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71adb72be7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71adb72be7_2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Harry James Christian - add content</a:t>
            </a:r>
            <a:endParaRPr/>
          </a:p>
          <a:p>
            <a:pPr indent="-317500" lvl="0" marL="457200" rtl="0" algn="l">
              <a:spcBef>
                <a:spcPts val="0"/>
              </a:spcBef>
              <a:spcAft>
                <a:spcPts val="0"/>
              </a:spcAft>
              <a:buSzPts val="1400"/>
              <a:buFont typeface="Lato"/>
              <a:buChar char="●"/>
            </a:pPr>
            <a:r>
              <a:rPr lang="en" sz="1400">
                <a:latin typeface="Lato"/>
                <a:ea typeface="Lato"/>
                <a:cs typeface="Lato"/>
                <a:sym typeface="Lato"/>
              </a:rPr>
              <a:t>Recipe data from Genius Kitchen #(messy data cleaning, noisy data dumping)/ </a:t>
            </a:r>
            <a:r>
              <a:rPr lang="en" sz="1400">
                <a:solidFill>
                  <a:srgbClr val="FF0000"/>
                </a:solidFill>
                <a:latin typeface="Lato"/>
                <a:ea typeface="Lato"/>
                <a:cs typeface="Lato"/>
                <a:sym typeface="Lato"/>
              </a:rPr>
              <a:t>create recipe database </a:t>
            </a:r>
            <a:endParaRPr sz="1400">
              <a:solidFill>
                <a:srgbClr val="FF0000"/>
              </a:solidFill>
              <a:latin typeface="Lato"/>
              <a:ea typeface="Lato"/>
              <a:cs typeface="Lato"/>
              <a:sym typeface="Lato"/>
            </a:endParaRPr>
          </a:p>
          <a:p>
            <a:pPr indent="-317500" lvl="0" marL="457200" rtl="0" algn="l">
              <a:spcBef>
                <a:spcPts val="0"/>
              </a:spcBef>
              <a:spcAft>
                <a:spcPts val="0"/>
              </a:spcAft>
              <a:buSzPts val="1400"/>
              <a:buFont typeface="Lato"/>
              <a:buChar char="●"/>
            </a:pPr>
            <a:r>
              <a:rPr lang="en" sz="1400">
                <a:latin typeface="Lato"/>
                <a:ea typeface="Lato"/>
                <a:cs typeface="Lato"/>
                <a:sym typeface="Lato"/>
              </a:rPr>
              <a:t>Created Recommendation System</a:t>
            </a:r>
            <a:endParaRPr sz="1400">
              <a:latin typeface="Lato"/>
              <a:ea typeface="Lato"/>
              <a:cs typeface="Lato"/>
              <a:sym typeface="Lato"/>
            </a:endParaRPr>
          </a:p>
          <a:p>
            <a:pPr indent="-317500" lvl="1" marL="914400" rtl="0" algn="l">
              <a:spcBef>
                <a:spcPts val="0"/>
              </a:spcBef>
              <a:spcAft>
                <a:spcPts val="0"/>
              </a:spcAft>
              <a:buSzPts val="1400"/>
              <a:buFont typeface="Lato"/>
              <a:buChar char="○"/>
            </a:pPr>
            <a:r>
              <a:rPr lang="en" sz="1400">
                <a:latin typeface="Lato"/>
                <a:ea typeface="Lato"/>
                <a:cs typeface="Lato"/>
                <a:sym typeface="Lato"/>
              </a:rPr>
              <a:t>Preprocess system input</a:t>
            </a:r>
            <a:endParaRPr sz="1400">
              <a:latin typeface="Lato"/>
              <a:ea typeface="Lato"/>
              <a:cs typeface="Lato"/>
              <a:sym typeface="Lato"/>
            </a:endParaRPr>
          </a:p>
          <a:p>
            <a:pPr indent="-317500" lvl="1" marL="914400" rtl="0" algn="l">
              <a:spcBef>
                <a:spcPts val="0"/>
              </a:spcBef>
              <a:spcAft>
                <a:spcPts val="0"/>
              </a:spcAft>
              <a:buSzPts val="1400"/>
              <a:buFont typeface="Lato"/>
              <a:buChar char="○"/>
            </a:pPr>
            <a:r>
              <a:rPr lang="en" sz="1400">
                <a:solidFill>
                  <a:srgbClr val="FF0000"/>
                </a:solidFill>
                <a:latin typeface="Lato"/>
                <a:ea typeface="Lato"/>
                <a:cs typeface="Lato"/>
                <a:sym typeface="Lato"/>
              </a:rPr>
              <a:t>Filtering </a:t>
            </a:r>
            <a:r>
              <a:rPr lang="en" sz="1400">
                <a:latin typeface="Lato"/>
                <a:ea typeface="Lato"/>
                <a:cs typeface="Lato"/>
                <a:sym typeface="Lato"/>
              </a:rPr>
              <a:t>(available ingredients) filter based on user preference and fridge stock</a:t>
            </a:r>
            <a:endParaRPr sz="1400">
              <a:latin typeface="Lato"/>
              <a:ea typeface="Lato"/>
              <a:cs typeface="Lato"/>
              <a:sym typeface="Lato"/>
            </a:endParaRPr>
          </a:p>
          <a:p>
            <a:pPr indent="-317500" lvl="1" marL="914400" rtl="0" algn="l">
              <a:spcBef>
                <a:spcPts val="0"/>
              </a:spcBef>
              <a:spcAft>
                <a:spcPts val="0"/>
              </a:spcAft>
              <a:buSzPts val="1400"/>
              <a:buFont typeface="Lato"/>
              <a:buChar char="○"/>
            </a:pPr>
            <a:r>
              <a:rPr lang="en" sz="1400">
                <a:solidFill>
                  <a:srgbClr val="FF0000"/>
                </a:solidFill>
                <a:latin typeface="Lato"/>
                <a:ea typeface="Lato"/>
                <a:cs typeface="Lato"/>
                <a:sym typeface="Lato"/>
              </a:rPr>
              <a:t>Ranking</a:t>
            </a:r>
            <a:r>
              <a:rPr lang="en" sz="1400">
                <a:latin typeface="Lato"/>
                <a:ea typeface="Lato"/>
                <a:cs typeface="Lato"/>
                <a:sym typeface="Lato"/>
              </a:rPr>
              <a:t> (freshness, user preference) rank higher for recipe that could use the food that soon expired</a:t>
            </a:r>
            <a:endParaRPr sz="1400">
              <a:latin typeface="Lato"/>
              <a:ea typeface="Lato"/>
              <a:cs typeface="Lato"/>
              <a:sym typeface="Lato"/>
            </a:endParaRPr>
          </a:p>
          <a:p>
            <a:pPr indent="-317500" lvl="1" marL="914400" rtl="0" algn="l">
              <a:spcBef>
                <a:spcPts val="0"/>
              </a:spcBef>
              <a:spcAft>
                <a:spcPts val="0"/>
              </a:spcAft>
              <a:buClr>
                <a:srgbClr val="FF9900"/>
              </a:buClr>
              <a:buSzPts val="1400"/>
              <a:buFont typeface="Lato"/>
              <a:buChar char="○"/>
            </a:pPr>
            <a:r>
              <a:rPr lang="en" sz="1400">
                <a:solidFill>
                  <a:srgbClr val="FF9900"/>
                </a:solidFill>
                <a:latin typeface="Lato"/>
                <a:ea typeface="Lato"/>
                <a:cs typeface="Lato"/>
                <a:sym typeface="Lato"/>
              </a:rPr>
              <a:t>Future</a:t>
            </a:r>
            <a:endParaRPr sz="1400">
              <a:solidFill>
                <a:srgbClr val="FF9900"/>
              </a:solidFill>
              <a:latin typeface="Lato"/>
              <a:ea typeface="Lato"/>
              <a:cs typeface="Lato"/>
              <a:sym typeface="Lato"/>
            </a:endParaRPr>
          </a:p>
          <a:p>
            <a:pPr indent="-317500" lvl="1" marL="914400" rtl="0" algn="l">
              <a:spcBef>
                <a:spcPts val="0"/>
              </a:spcBef>
              <a:spcAft>
                <a:spcPts val="0"/>
              </a:spcAft>
              <a:buSzPts val="1400"/>
              <a:buFont typeface="Lato"/>
              <a:buChar char="○"/>
            </a:pPr>
            <a:r>
              <a:rPr lang="en" sz="1400">
                <a:latin typeface="Lato"/>
                <a:ea typeface="Lato"/>
                <a:cs typeface="Lato"/>
                <a:sym typeface="Lato"/>
              </a:rPr>
              <a:t>Taking consideration of  the  quantity of ingredients needed</a:t>
            </a:r>
            <a:endParaRPr sz="1400">
              <a:latin typeface="Lato"/>
              <a:ea typeface="Lato"/>
              <a:cs typeface="Lato"/>
              <a:sym typeface="Lato"/>
            </a:endParaRPr>
          </a:p>
          <a:p>
            <a:pPr indent="-317500" lvl="1" marL="914400" rtl="0" algn="l">
              <a:spcBef>
                <a:spcPts val="0"/>
              </a:spcBef>
              <a:spcAft>
                <a:spcPts val="0"/>
              </a:spcAft>
              <a:buSzPts val="1400"/>
              <a:buFont typeface="Lato"/>
              <a:buChar char="○"/>
            </a:pPr>
            <a:r>
              <a:rPr lang="en" sz="1400">
                <a:latin typeface="Lato"/>
                <a:ea typeface="Lato"/>
                <a:cs typeface="Lato"/>
                <a:sym typeface="Lato"/>
              </a:rPr>
              <a:t>ML Personalized recommendations </a:t>
            </a:r>
            <a:endParaRPr sz="1400">
              <a:latin typeface="Lato"/>
              <a:ea typeface="Lato"/>
              <a:cs typeface="Lato"/>
              <a:sym typeface="Lato"/>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Dong</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1adb72be7_6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g71adb72be7_6_1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7.png"/><Relationship Id="rId9"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1.png"/><Relationship Id="rId7" Type="http://schemas.openxmlformats.org/officeDocument/2006/relationships/image" Target="../media/image5.png"/><Relationship Id="rId8"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17.png"/><Relationship Id="rId6"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19.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85" name="Shape 85"/>
        <p:cNvGrpSpPr/>
        <p:nvPr/>
      </p:nvGrpSpPr>
      <p:grpSpPr>
        <a:xfrm>
          <a:off x="0" y="0"/>
          <a:ext cx="0" cy="0"/>
          <a:chOff x="0" y="0"/>
          <a:chExt cx="0" cy="0"/>
        </a:xfrm>
      </p:grpSpPr>
      <p:sp>
        <p:nvSpPr>
          <p:cNvPr id="86" name="Google Shape;86;p13"/>
          <p:cNvSpPr txBox="1"/>
          <p:nvPr>
            <p:ph idx="1" type="subTitle"/>
          </p:nvPr>
        </p:nvSpPr>
        <p:spPr>
          <a:xfrm>
            <a:off x="311700" y="26093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5D99C6"/>
                </a:solidFill>
                <a:latin typeface="Roboto"/>
                <a:ea typeface="Roboto"/>
                <a:cs typeface="Roboto"/>
                <a:sym typeface="Roboto"/>
              </a:rPr>
              <a:t>Team </a:t>
            </a:r>
            <a:r>
              <a:rPr lang="en">
                <a:solidFill>
                  <a:srgbClr val="5D99C6"/>
                </a:solidFill>
                <a:latin typeface="Roboto"/>
                <a:ea typeface="Roboto"/>
                <a:cs typeface="Roboto"/>
                <a:sym typeface="Roboto"/>
              </a:rPr>
              <a:t>BlueMoon</a:t>
            </a:r>
            <a:endParaRPr>
              <a:solidFill>
                <a:srgbClr val="5D99C6"/>
              </a:solidFill>
              <a:latin typeface="Roboto"/>
              <a:ea typeface="Roboto"/>
              <a:cs typeface="Roboto"/>
              <a:sym typeface="Roboto"/>
            </a:endParaRPr>
          </a:p>
        </p:txBody>
      </p:sp>
      <p:sp>
        <p:nvSpPr>
          <p:cNvPr id="87" name="Google Shape;87;p13"/>
          <p:cNvSpPr txBox="1"/>
          <p:nvPr/>
        </p:nvSpPr>
        <p:spPr>
          <a:xfrm>
            <a:off x="783500" y="1525050"/>
            <a:ext cx="678300" cy="26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txBox="1"/>
          <p:nvPr/>
        </p:nvSpPr>
        <p:spPr>
          <a:xfrm>
            <a:off x="2346875" y="4318900"/>
            <a:ext cx="1796400" cy="441300"/>
          </a:xfrm>
          <a:prstGeom prst="rect">
            <a:avLst/>
          </a:prstGeom>
          <a:noFill/>
          <a:ln>
            <a:noFill/>
          </a:ln>
        </p:spPr>
        <p:txBody>
          <a:bodyPr anchorCtr="0" anchor="t" bIns="91425" lIns="91425" spcFirstLastPara="1" rIns="91425" wrap="square" tIns="91425">
            <a:noAutofit/>
          </a:bodyPr>
          <a:lstStyle/>
          <a:p>
            <a:pPr indent="0" lvl="0" marL="0" rtl="0" algn="ctr">
              <a:lnSpc>
                <a:spcPct val="5625"/>
              </a:lnSpc>
              <a:spcBef>
                <a:spcPts val="800"/>
              </a:spcBef>
              <a:spcAft>
                <a:spcPts val="0"/>
              </a:spcAft>
              <a:buNone/>
            </a:pPr>
            <a:r>
              <a:rPr b="1" lang="en" sz="900">
                <a:latin typeface="Roboto"/>
                <a:ea typeface="Roboto"/>
                <a:cs typeface="Roboto"/>
                <a:sym typeface="Roboto"/>
              </a:rPr>
              <a:t>Christian Rodriguez </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CS</a:t>
            </a:r>
            <a:endParaRPr i="1" sz="900">
              <a:latin typeface="Roboto"/>
              <a:ea typeface="Roboto"/>
              <a:cs typeface="Roboto"/>
              <a:sym typeface="Roboto"/>
            </a:endParaRPr>
          </a:p>
        </p:txBody>
      </p:sp>
      <p:sp>
        <p:nvSpPr>
          <p:cNvPr id="89" name="Google Shape;89;p13"/>
          <p:cNvSpPr txBox="1"/>
          <p:nvPr/>
        </p:nvSpPr>
        <p:spPr>
          <a:xfrm>
            <a:off x="1269113" y="4405438"/>
            <a:ext cx="1365900" cy="33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James Chen</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ORIE</a:t>
            </a:r>
            <a:endParaRPr i="1" sz="900">
              <a:latin typeface="Roboto"/>
              <a:ea typeface="Roboto"/>
              <a:cs typeface="Roboto"/>
              <a:sym typeface="Roboto"/>
            </a:endParaRPr>
          </a:p>
        </p:txBody>
      </p:sp>
      <p:sp>
        <p:nvSpPr>
          <p:cNvPr id="90" name="Google Shape;90;p13"/>
          <p:cNvSpPr txBox="1"/>
          <p:nvPr/>
        </p:nvSpPr>
        <p:spPr>
          <a:xfrm>
            <a:off x="288425" y="4405448"/>
            <a:ext cx="1168800" cy="26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Jiacheng Dong</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ORIE</a:t>
            </a:r>
            <a:endParaRPr i="1" sz="900">
              <a:latin typeface="Roboto"/>
              <a:ea typeface="Roboto"/>
              <a:cs typeface="Roboto"/>
              <a:sym typeface="Roboto"/>
            </a:endParaRPr>
          </a:p>
        </p:txBody>
      </p:sp>
      <p:sp>
        <p:nvSpPr>
          <p:cNvPr id="91" name="Google Shape;91;p13"/>
          <p:cNvSpPr txBox="1"/>
          <p:nvPr/>
        </p:nvSpPr>
        <p:spPr>
          <a:xfrm>
            <a:off x="5178625" y="4405450"/>
            <a:ext cx="1365900" cy="33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Harry Li</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ORIE</a:t>
            </a:r>
            <a:endParaRPr i="1" sz="900">
              <a:latin typeface="Roboto"/>
              <a:ea typeface="Roboto"/>
              <a:cs typeface="Roboto"/>
              <a:sym typeface="Roboto"/>
            </a:endParaRPr>
          </a:p>
        </p:txBody>
      </p:sp>
      <p:sp>
        <p:nvSpPr>
          <p:cNvPr id="92" name="Google Shape;92;p13"/>
          <p:cNvSpPr txBox="1"/>
          <p:nvPr>
            <p:ph type="ctrTitle"/>
          </p:nvPr>
        </p:nvSpPr>
        <p:spPr>
          <a:xfrm>
            <a:off x="69000" y="295200"/>
            <a:ext cx="9006000" cy="1244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8000"/>
              <a:buNone/>
            </a:pPr>
            <a:r>
              <a:rPr b="1" lang="en" sz="7200">
                <a:solidFill>
                  <a:srgbClr val="434343"/>
                </a:solidFill>
                <a:latin typeface="Roboto"/>
                <a:ea typeface="Roboto"/>
                <a:cs typeface="Roboto"/>
                <a:sym typeface="Roboto"/>
              </a:rPr>
              <a:t>Cornell Tech &amp; </a:t>
            </a:r>
            <a:r>
              <a:rPr b="1" lang="en" sz="7200">
                <a:solidFill>
                  <a:srgbClr val="5D99C6"/>
                </a:solidFill>
                <a:latin typeface="Roboto"/>
                <a:ea typeface="Roboto"/>
                <a:cs typeface="Roboto"/>
                <a:sym typeface="Roboto"/>
              </a:rPr>
              <a:t>Samsung</a:t>
            </a:r>
            <a:endParaRPr b="1" sz="7200">
              <a:solidFill>
                <a:srgbClr val="5D99C6"/>
              </a:solidFill>
              <a:latin typeface="Roboto"/>
              <a:ea typeface="Roboto"/>
              <a:cs typeface="Roboto"/>
              <a:sym typeface="Roboto"/>
            </a:endParaRPr>
          </a:p>
        </p:txBody>
      </p:sp>
      <p:sp>
        <p:nvSpPr>
          <p:cNvPr id="93" name="Google Shape;93;p13"/>
          <p:cNvSpPr txBox="1"/>
          <p:nvPr/>
        </p:nvSpPr>
        <p:spPr>
          <a:xfrm>
            <a:off x="6417497" y="4405450"/>
            <a:ext cx="1365900" cy="5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Frans Fourie</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ECE</a:t>
            </a:r>
            <a:endParaRPr i="1" sz="900">
              <a:latin typeface="Roboto"/>
              <a:ea typeface="Roboto"/>
              <a:cs typeface="Roboto"/>
              <a:sym typeface="Roboto"/>
            </a:endParaRPr>
          </a:p>
        </p:txBody>
      </p:sp>
      <p:sp>
        <p:nvSpPr>
          <p:cNvPr id="94" name="Google Shape;94;p13"/>
          <p:cNvSpPr txBox="1"/>
          <p:nvPr/>
        </p:nvSpPr>
        <p:spPr>
          <a:xfrm>
            <a:off x="7579875" y="4405450"/>
            <a:ext cx="1302600" cy="33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Alan Abraham</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MBA</a:t>
            </a:r>
            <a:endParaRPr i="1" sz="900">
              <a:latin typeface="Roboto"/>
              <a:ea typeface="Roboto"/>
              <a:cs typeface="Roboto"/>
              <a:sym typeface="Roboto"/>
            </a:endParaRPr>
          </a:p>
        </p:txBody>
      </p:sp>
      <p:sp>
        <p:nvSpPr>
          <p:cNvPr id="95" name="Google Shape;95;p13"/>
          <p:cNvSpPr txBox="1"/>
          <p:nvPr/>
        </p:nvSpPr>
        <p:spPr>
          <a:xfrm>
            <a:off x="3889038" y="4405438"/>
            <a:ext cx="1365900" cy="33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latin typeface="Roboto"/>
                <a:ea typeface="Roboto"/>
                <a:cs typeface="Roboto"/>
                <a:sym typeface="Roboto"/>
              </a:rPr>
              <a:t>Mansi</a:t>
            </a:r>
            <a:r>
              <a:rPr b="1" lang="en" sz="900">
                <a:latin typeface="Roboto"/>
                <a:ea typeface="Roboto"/>
                <a:cs typeface="Roboto"/>
                <a:sym typeface="Roboto"/>
              </a:rPr>
              <a:t> Garg</a:t>
            </a:r>
            <a:endParaRPr b="1" sz="900">
              <a:latin typeface="Roboto"/>
              <a:ea typeface="Roboto"/>
              <a:cs typeface="Roboto"/>
              <a:sym typeface="Roboto"/>
            </a:endParaRPr>
          </a:p>
          <a:p>
            <a:pPr indent="0" lvl="0" marL="0" rtl="0" algn="ctr">
              <a:spcBef>
                <a:spcPts val="0"/>
              </a:spcBef>
              <a:spcAft>
                <a:spcPts val="0"/>
              </a:spcAft>
              <a:buNone/>
            </a:pPr>
            <a:r>
              <a:rPr i="1" lang="en" sz="900">
                <a:latin typeface="Roboto"/>
                <a:ea typeface="Roboto"/>
                <a:cs typeface="Roboto"/>
                <a:sym typeface="Roboto"/>
              </a:rPr>
              <a:t>MBA</a:t>
            </a:r>
            <a:endParaRPr i="1" sz="900">
              <a:latin typeface="Roboto"/>
              <a:ea typeface="Roboto"/>
              <a:cs typeface="Roboto"/>
              <a:sym typeface="Roboto"/>
            </a:endParaRPr>
          </a:p>
        </p:txBody>
      </p:sp>
      <p:pic>
        <p:nvPicPr>
          <p:cNvPr id="96" name="Google Shape;96;p13"/>
          <p:cNvPicPr preferRelativeResize="0"/>
          <p:nvPr/>
        </p:nvPicPr>
        <p:blipFill>
          <a:blip r:embed="rId3">
            <a:alphaModFix/>
          </a:blip>
          <a:stretch>
            <a:fillRect/>
          </a:stretch>
        </p:blipFill>
        <p:spPr>
          <a:xfrm>
            <a:off x="6613374" y="3479192"/>
            <a:ext cx="799950" cy="799969"/>
          </a:xfrm>
          <a:prstGeom prst="rect">
            <a:avLst/>
          </a:prstGeom>
          <a:noFill/>
          <a:ln>
            <a:noFill/>
          </a:ln>
        </p:spPr>
      </p:pic>
      <p:pic>
        <p:nvPicPr>
          <p:cNvPr id="97" name="Google Shape;97;p13"/>
          <p:cNvPicPr preferRelativeResize="0"/>
          <p:nvPr/>
        </p:nvPicPr>
        <p:blipFill>
          <a:blip r:embed="rId4">
            <a:alphaModFix/>
          </a:blip>
          <a:stretch>
            <a:fillRect/>
          </a:stretch>
        </p:blipFill>
        <p:spPr>
          <a:xfrm>
            <a:off x="5426262" y="3479188"/>
            <a:ext cx="799950" cy="799975"/>
          </a:xfrm>
          <a:prstGeom prst="rect">
            <a:avLst/>
          </a:prstGeom>
          <a:noFill/>
          <a:ln>
            <a:noFill/>
          </a:ln>
        </p:spPr>
      </p:pic>
      <p:pic>
        <p:nvPicPr>
          <p:cNvPr id="98" name="Google Shape;98;p13"/>
          <p:cNvPicPr preferRelativeResize="0"/>
          <p:nvPr/>
        </p:nvPicPr>
        <p:blipFill>
          <a:blip r:embed="rId5">
            <a:alphaModFix/>
          </a:blip>
          <a:stretch>
            <a:fillRect/>
          </a:stretch>
        </p:blipFill>
        <p:spPr>
          <a:xfrm>
            <a:off x="457473" y="3501135"/>
            <a:ext cx="799950" cy="799950"/>
          </a:xfrm>
          <a:prstGeom prst="rect">
            <a:avLst/>
          </a:prstGeom>
          <a:noFill/>
          <a:ln>
            <a:noFill/>
          </a:ln>
        </p:spPr>
      </p:pic>
      <p:pic>
        <p:nvPicPr>
          <p:cNvPr id="99" name="Google Shape;99;p13"/>
          <p:cNvPicPr preferRelativeResize="0"/>
          <p:nvPr/>
        </p:nvPicPr>
        <p:blipFill>
          <a:blip r:embed="rId6">
            <a:alphaModFix/>
          </a:blip>
          <a:stretch>
            <a:fillRect/>
          </a:stretch>
        </p:blipFill>
        <p:spPr>
          <a:xfrm>
            <a:off x="1657725" y="3485624"/>
            <a:ext cx="799925" cy="830973"/>
          </a:xfrm>
          <a:prstGeom prst="rect">
            <a:avLst/>
          </a:prstGeom>
          <a:noFill/>
          <a:ln>
            <a:noFill/>
          </a:ln>
        </p:spPr>
      </p:pic>
      <p:pic>
        <p:nvPicPr>
          <p:cNvPr id="100" name="Google Shape;100;p13"/>
          <p:cNvPicPr preferRelativeResize="0"/>
          <p:nvPr/>
        </p:nvPicPr>
        <p:blipFill>
          <a:blip r:embed="rId7">
            <a:alphaModFix/>
          </a:blip>
          <a:stretch>
            <a:fillRect/>
          </a:stretch>
        </p:blipFill>
        <p:spPr>
          <a:xfrm>
            <a:off x="7800475" y="3461662"/>
            <a:ext cx="868250" cy="835038"/>
          </a:xfrm>
          <a:prstGeom prst="rect">
            <a:avLst/>
          </a:prstGeom>
          <a:noFill/>
          <a:ln>
            <a:noFill/>
          </a:ln>
        </p:spPr>
      </p:pic>
      <p:pic>
        <p:nvPicPr>
          <p:cNvPr id="101" name="Google Shape;101;p13"/>
          <p:cNvPicPr preferRelativeResize="0"/>
          <p:nvPr/>
        </p:nvPicPr>
        <p:blipFill>
          <a:blip r:embed="rId8">
            <a:alphaModFix/>
          </a:blip>
          <a:stretch>
            <a:fillRect/>
          </a:stretch>
        </p:blipFill>
        <p:spPr>
          <a:xfrm>
            <a:off x="2941851" y="3515924"/>
            <a:ext cx="799975" cy="775168"/>
          </a:xfrm>
          <a:prstGeom prst="rect">
            <a:avLst/>
          </a:prstGeom>
          <a:noFill/>
          <a:ln>
            <a:noFill/>
          </a:ln>
        </p:spPr>
      </p:pic>
      <p:pic>
        <p:nvPicPr>
          <p:cNvPr id="102" name="Google Shape;102;p13"/>
          <p:cNvPicPr preferRelativeResize="0"/>
          <p:nvPr/>
        </p:nvPicPr>
        <p:blipFill>
          <a:blip r:embed="rId9">
            <a:alphaModFix/>
          </a:blip>
          <a:stretch>
            <a:fillRect/>
          </a:stretch>
        </p:blipFill>
        <p:spPr>
          <a:xfrm>
            <a:off x="4184063" y="3507550"/>
            <a:ext cx="799950" cy="787098"/>
          </a:xfrm>
          <a:prstGeom prst="rect">
            <a:avLst/>
          </a:prstGeom>
          <a:noFill/>
          <a:ln>
            <a:noFill/>
          </a:ln>
        </p:spPr>
      </p:pic>
      <p:sp>
        <p:nvSpPr>
          <p:cNvPr id="103" name="Google Shape;103;p13"/>
          <p:cNvSpPr/>
          <p:nvPr/>
        </p:nvSpPr>
        <p:spPr>
          <a:xfrm>
            <a:off x="605125" y="1106500"/>
            <a:ext cx="985500" cy="172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D5A6BD"/>
        </a:solidFill>
      </p:bgPr>
    </p:bg>
    <p:spTree>
      <p:nvGrpSpPr>
        <p:cNvPr id="170" name="Shape 170"/>
        <p:cNvGrpSpPr/>
        <p:nvPr/>
      </p:nvGrpSpPr>
      <p:grpSpPr>
        <a:xfrm>
          <a:off x="0" y="0"/>
          <a:ext cx="0" cy="0"/>
          <a:chOff x="0" y="0"/>
          <a:chExt cx="0" cy="0"/>
        </a:xfrm>
      </p:grpSpPr>
      <p:sp>
        <p:nvSpPr>
          <p:cNvPr id="171" name="Google Shape;17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latin typeface="Roboto"/>
                <a:ea typeface="Roboto"/>
                <a:cs typeface="Roboto"/>
                <a:sym typeface="Roboto"/>
              </a:rPr>
              <a:t>Next steps</a:t>
            </a:r>
            <a:endParaRPr sz="4800">
              <a:latin typeface="Roboto"/>
              <a:ea typeface="Roboto"/>
              <a:cs typeface="Roboto"/>
              <a:sym typeface="Roboto"/>
            </a:endParaRPr>
          </a:p>
        </p:txBody>
      </p:sp>
      <p:grpSp>
        <p:nvGrpSpPr>
          <p:cNvPr id="172" name="Google Shape;172;p22"/>
          <p:cNvGrpSpPr/>
          <p:nvPr/>
        </p:nvGrpSpPr>
        <p:grpSpPr>
          <a:xfrm>
            <a:off x="2056335" y="1457075"/>
            <a:ext cx="2044262" cy="2742586"/>
            <a:chOff x="1083025" y="1574025"/>
            <a:chExt cx="1834900" cy="2315200"/>
          </a:xfrm>
        </p:grpSpPr>
        <p:sp>
          <p:nvSpPr>
            <p:cNvPr id="173" name="Google Shape;173;p22"/>
            <p:cNvSpPr txBox="1"/>
            <p:nvPr/>
          </p:nvSpPr>
          <p:spPr>
            <a:xfrm>
              <a:off x="1604274" y="1574025"/>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0C58D3"/>
                  </a:solidFill>
                  <a:latin typeface="Roboto"/>
                  <a:ea typeface="Roboto"/>
                  <a:cs typeface="Roboto"/>
                  <a:sym typeface="Roboto"/>
                </a:rPr>
                <a:t>April 10</a:t>
              </a:r>
              <a:endParaRPr sz="800">
                <a:solidFill>
                  <a:srgbClr val="0C58D3"/>
                </a:solidFill>
                <a:latin typeface="Roboto"/>
                <a:ea typeface="Roboto"/>
                <a:cs typeface="Roboto"/>
                <a:sym typeface="Roboto"/>
              </a:endParaRPr>
            </a:p>
          </p:txBody>
        </p:sp>
        <p:sp>
          <p:nvSpPr>
            <p:cNvPr id="174" name="Google Shape;174;p22"/>
            <p:cNvSpPr txBox="1"/>
            <p:nvPr/>
          </p:nvSpPr>
          <p:spPr>
            <a:xfrm>
              <a:off x="1235825" y="2695025"/>
              <a:ext cx="15051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0C58D3"/>
                  </a:solidFill>
                  <a:latin typeface="Roboto"/>
                  <a:ea typeface="Roboto"/>
                  <a:cs typeface="Roboto"/>
                  <a:sym typeface="Roboto"/>
                </a:rPr>
                <a:t>Experiment feedback accommodation</a:t>
              </a:r>
              <a:endParaRPr b="1" sz="1200">
                <a:solidFill>
                  <a:srgbClr val="0C58D3"/>
                </a:solidFill>
                <a:latin typeface="Roboto"/>
                <a:ea typeface="Roboto"/>
                <a:cs typeface="Roboto"/>
                <a:sym typeface="Roboto"/>
              </a:endParaRPr>
            </a:p>
          </p:txBody>
        </p:sp>
        <p:sp>
          <p:nvSpPr>
            <p:cNvPr id="175" name="Google Shape;175;p22"/>
            <p:cNvSpPr txBox="1"/>
            <p:nvPr/>
          </p:nvSpPr>
          <p:spPr>
            <a:xfrm>
              <a:off x="1215700" y="3151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rgbClr val="0C58D3"/>
                  </a:solidFill>
                  <a:latin typeface="Roboto"/>
                  <a:ea typeface="Roboto"/>
                  <a:cs typeface="Roboto"/>
                  <a:sym typeface="Roboto"/>
                </a:rPr>
                <a:t>Feature modification</a:t>
              </a:r>
              <a:endParaRPr sz="900">
                <a:solidFill>
                  <a:srgbClr val="0C58D3"/>
                </a:solidFill>
                <a:latin typeface="Roboto"/>
                <a:ea typeface="Roboto"/>
                <a:cs typeface="Roboto"/>
                <a:sym typeface="Roboto"/>
              </a:endParaRPr>
            </a:p>
            <a:p>
              <a:pPr indent="0" lvl="0" marL="0" rtl="0" algn="l">
                <a:lnSpc>
                  <a:spcPct val="115000"/>
                </a:lnSpc>
                <a:spcBef>
                  <a:spcPts val="1600"/>
                </a:spcBef>
                <a:spcAft>
                  <a:spcPts val="1600"/>
                </a:spcAft>
                <a:buNone/>
              </a:pPr>
              <a:r>
                <a:rPr lang="en" sz="900">
                  <a:solidFill>
                    <a:srgbClr val="0C58D3"/>
                  </a:solidFill>
                  <a:latin typeface="Roboto"/>
                  <a:ea typeface="Roboto"/>
                  <a:cs typeface="Roboto"/>
                  <a:sym typeface="Roboto"/>
                </a:rPr>
                <a:t>Recommendation logic modification</a:t>
              </a:r>
              <a:endParaRPr sz="900">
                <a:solidFill>
                  <a:srgbClr val="0C58D3"/>
                </a:solidFill>
                <a:latin typeface="Roboto"/>
                <a:ea typeface="Roboto"/>
                <a:cs typeface="Roboto"/>
                <a:sym typeface="Roboto"/>
              </a:endParaRPr>
            </a:p>
          </p:txBody>
        </p:sp>
        <p:cxnSp>
          <p:nvCxnSpPr>
            <p:cNvPr id="176" name="Google Shape;176;p22"/>
            <p:cNvCxnSpPr/>
            <p:nvPr/>
          </p:nvCxnSpPr>
          <p:spPr>
            <a:xfrm>
              <a:off x="2180202" y="1695421"/>
              <a:ext cx="718500" cy="741900"/>
            </a:xfrm>
            <a:prstGeom prst="straightConnector1">
              <a:avLst/>
            </a:prstGeom>
            <a:noFill/>
            <a:ln cap="flat" cmpd="sng" w="9525">
              <a:solidFill>
                <a:srgbClr val="0D5DDF"/>
              </a:solidFill>
              <a:prstDash val="solid"/>
              <a:round/>
              <a:headEnd len="sm" w="sm" type="none"/>
              <a:tailEnd len="sm" w="sm" type="none"/>
            </a:ln>
          </p:spPr>
        </p:cxnSp>
        <p:sp>
          <p:nvSpPr>
            <p:cNvPr id="177" name="Google Shape;177;p22"/>
            <p:cNvSpPr/>
            <p:nvPr/>
          </p:nvSpPr>
          <p:spPr>
            <a:xfrm flipH="1">
              <a:off x="1083025" y="2306625"/>
              <a:ext cx="1834800" cy="143400"/>
            </a:xfrm>
            <a:prstGeom prst="parallelogram">
              <a:avLst>
                <a:gd fmla="val 96952"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78" name="Google Shape;178;p22"/>
            <p:cNvSpPr/>
            <p:nvPr/>
          </p:nvSpPr>
          <p:spPr>
            <a:xfrm>
              <a:off x="1083125" y="2460449"/>
              <a:ext cx="1834800" cy="143400"/>
            </a:xfrm>
            <a:prstGeom prst="parallelogram">
              <a:avLst>
                <a:gd fmla="val 96952" name="adj"/>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 name="Google Shape;179;p22"/>
          <p:cNvGrpSpPr/>
          <p:nvPr/>
        </p:nvGrpSpPr>
        <p:grpSpPr>
          <a:xfrm>
            <a:off x="3963496" y="1456232"/>
            <a:ext cx="2044262" cy="2742586"/>
            <a:chOff x="1083025" y="1574025"/>
            <a:chExt cx="1834900" cy="2315200"/>
          </a:xfrm>
        </p:grpSpPr>
        <p:sp>
          <p:nvSpPr>
            <p:cNvPr id="180" name="Google Shape;180;p22"/>
            <p:cNvSpPr txBox="1"/>
            <p:nvPr/>
          </p:nvSpPr>
          <p:spPr>
            <a:xfrm>
              <a:off x="1604274" y="1574025"/>
              <a:ext cx="624300" cy="24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858585"/>
                  </a:solidFill>
                  <a:latin typeface="Roboto"/>
                  <a:ea typeface="Roboto"/>
                  <a:cs typeface="Roboto"/>
                  <a:sym typeface="Roboto"/>
                </a:rPr>
                <a:t>April 17</a:t>
              </a:r>
              <a:endParaRPr sz="800">
                <a:solidFill>
                  <a:srgbClr val="858585"/>
                </a:solidFill>
                <a:latin typeface="Roboto"/>
                <a:ea typeface="Roboto"/>
                <a:cs typeface="Roboto"/>
                <a:sym typeface="Roboto"/>
              </a:endParaRPr>
            </a:p>
          </p:txBody>
        </p:sp>
        <p:sp>
          <p:nvSpPr>
            <p:cNvPr id="181" name="Google Shape;181;p22"/>
            <p:cNvSpPr txBox="1"/>
            <p:nvPr/>
          </p:nvSpPr>
          <p:spPr>
            <a:xfrm>
              <a:off x="1235825" y="2695025"/>
              <a:ext cx="15051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858585"/>
                  </a:solidFill>
                  <a:latin typeface="Roboto"/>
                  <a:ea typeface="Roboto"/>
                  <a:cs typeface="Roboto"/>
                  <a:sym typeface="Roboto"/>
                </a:rPr>
                <a:t>Technical challenge integration</a:t>
              </a:r>
              <a:endParaRPr b="1" sz="1200">
                <a:solidFill>
                  <a:srgbClr val="858585"/>
                </a:solidFill>
                <a:latin typeface="Roboto"/>
                <a:ea typeface="Roboto"/>
                <a:cs typeface="Roboto"/>
                <a:sym typeface="Roboto"/>
              </a:endParaRPr>
            </a:p>
          </p:txBody>
        </p:sp>
        <p:sp>
          <p:nvSpPr>
            <p:cNvPr id="182" name="Google Shape;182;p22"/>
            <p:cNvSpPr txBox="1"/>
            <p:nvPr/>
          </p:nvSpPr>
          <p:spPr>
            <a:xfrm>
              <a:off x="1215700" y="3151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rgbClr val="858585"/>
                  </a:solidFill>
                  <a:latin typeface="Roboto"/>
                  <a:ea typeface="Roboto"/>
                  <a:cs typeface="Roboto"/>
                  <a:sym typeface="Roboto"/>
                </a:rPr>
                <a:t>Fully connected Front end and Back end</a:t>
              </a:r>
              <a:endParaRPr sz="900">
                <a:solidFill>
                  <a:srgbClr val="858585"/>
                </a:solidFill>
                <a:latin typeface="Roboto"/>
                <a:ea typeface="Roboto"/>
                <a:cs typeface="Roboto"/>
                <a:sym typeface="Roboto"/>
              </a:endParaRPr>
            </a:p>
            <a:p>
              <a:pPr indent="0" lvl="0" marL="0" rtl="0" algn="l">
                <a:lnSpc>
                  <a:spcPct val="115000"/>
                </a:lnSpc>
                <a:spcBef>
                  <a:spcPts val="1600"/>
                </a:spcBef>
                <a:spcAft>
                  <a:spcPts val="1600"/>
                </a:spcAft>
                <a:buNone/>
              </a:pPr>
              <a:r>
                <a:rPr lang="en" sz="900">
                  <a:solidFill>
                    <a:srgbClr val="858585"/>
                  </a:solidFill>
                  <a:latin typeface="Roboto"/>
                  <a:ea typeface="Roboto"/>
                  <a:cs typeface="Roboto"/>
                  <a:sym typeface="Roboto"/>
                </a:rPr>
                <a:t>More robust recommendation system</a:t>
              </a:r>
              <a:endParaRPr sz="900">
                <a:solidFill>
                  <a:srgbClr val="858585"/>
                </a:solidFill>
                <a:latin typeface="Roboto"/>
                <a:ea typeface="Roboto"/>
                <a:cs typeface="Roboto"/>
                <a:sym typeface="Roboto"/>
              </a:endParaRPr>
            </a:p>
          </p:txBody>
        </p:sp>
        <p:cxnSp>
          <p:nvCxnSpPr>
            <p:cNvPr id="183" name="Google Shape;183;p22"/>
            <p:cNvCxnSpPr/>
            <p:nvPr/>
          </p:nvCxnSpPr>
          <p:spPr>
            <a:xfrm>
              <a:off x="2180202"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184" name="Google Shape;184;p22"/>
            <p:cNvSpPr/>
            <p:nvPr/>
          </p:nvSpPr>
          <p:spPr>
            <a:xfrm flipH="1">
              <a:off x="1083025" y="2306625"/>
              <a:ext cx="1834800" cy="143400"/>
            </a:xfrm>
            <a:prstGeom prst="parallelogram">
              <a:avLst>
                <a:gd fmla="val 96952" name="adj"/>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5" name="Google Shape;185;p22"/>
            <p:cNvSpPr/>
            <p:nvPr/>
          </p:nvSpPr>
          <p:spPr>
            <a:xfrm>
              <a:off x="1083125" y="2460449"/>
              <a:ext cx="1834800" cy="143400"/>
            </a:xfrm>
            <a:prstGeom prst="parallelogram">
              <a:avLst>
                <a:gd fmla="val 96952" name="adj"/>
              </a:avLst>
            </a:pr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22"/>
          <p:cNvGrpSpPr/>
          <p:nvPr/>
        </p:nvGrpSpPr>
        <p:grpSpPr>
          <a:xfrm>
            <a:off x="5872237" y="1456219"/>
            <a:ext cx="2044262" cy="2742586"/>
            <a:chOff x="1083025" y="1574025"/>
            <a:chExt cx="1834900" cy="2315200"/>
          </a:xfrm>
        </p:grpSpPr>
        <p:sp>
          <p:nvSpPr>
            <p:cNvPr id="187" name="Google Shape;187;p22"/>
            <p:cNvSpPr txBox="1"/>
            <p:nvPr/>
          </p:nvSpPr>
          <p:spPr>
            <a:xfrm>
              <a:off x="1604274" y="1574025"/>
              <a:ext cx="624300" cy="24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800">
                  <a:solidFill>
                    <a:srgbClr val="858585"/>
                  </a:solidFill>
                  <a:latin typeface="Roboto"/>
                  <a:ea typeface="Roboto"/>
                  <a:cs typeface="Roboto"/>
                  <a:sym typeface="Roboto"/>
                </a:rPr>
                <a:t>April 24</a:t>
              </a:r>
              <a:endParaRPr sz="800">
                <a:solidFill>
                  <a:srgbClr val="858585"/>
                </a:solidFill>
                <a:latin typeface="Roboto"/>
                <a:ea typeface="Roboto"/>
                <a:cs typeface="Roboto"/>
                <a:sym typeface="Roboto"/>
              </a:endParaRPr>
            </a:p>
            <a:p>
              <a:pPr indent="0" lvl="0" marL="0" rtl="0" algn="ctr">
                <a:lnSpc>
                  <a:spcPct val="115000"/>
                </a:lnSpc>
                <a:spcBef>
                  <a:spcPts val="1600"/>
                </a:spcBef>
                <a:spcAft>
                  <a:spcPts val="1600"/>
                </a:spcAft>
                <a:buNone/>
              </a:pPr>
              <a:r>
                <a:t/>
              </a:r>
              <a:endParaRPr sz="800">
                <a:solidFill>
                  <a:srgbClr val="858585"/>
                </a:solidFill>
                <a:latin typeface="Roboto"/>
                <a:ea typeface="Roboto"/>
                <a:cs typeface="Roboto"/>
                <a:sym typeface="Roboto"/>
              </a:endParaRPr>
            </a:p>
          </p:txBody>
        </p:sp>
        <p:sp>
          <p:nvSpPr>
            <p:cNvPr id="188" name="Google Shape;188;p22"/>
            <p:cNvSpPr txBox="1"/>
            <p:nvPr/>
          </p:nvSpPr>
          <p:spPr>
            <a:xfrm>
              <a:off x="1235825" y="2695025"/>
              <a:ext cx="1505100" cy="44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858585"/>
                  </a:solidFill>
                  <a:latin typeface="Roboto"/>
                  <a:ea typeface="Roboto"/>
                  <a:cs typeface="Roboto"/>
                  <a:sym typeface="Roboto"/>
                </a:rPr>
                <a:t>Sprint 3</a:t>
              </a:r>
              <a:endParaRPr b="1" sz="1200">
                <a:solidFill>
                  <a:srgbClr val="858585"/>
                </a:solidFill>
                <a:latin typeface="Roboto"/>
                <a:ea typeface="Roboto"/>
                <a:cs typeface="Roboto"/>
                <a:sym typeface="Roboto"/>
              </a:endParaRPr>
            </a:p>
          </p:txBody>
        </p:sp>
        <p:sp>
          <p:nvSpPr>
            <p:cNvPr id="189" name="Google Shape;189;p22"/>
            <p:cNvSpPr txBox="1"/>
            <p:nvPr/>
          </p:nvSpPr>
          <p:spPr>
            <a:xfrm>
              <a:off x="1215700" y="3151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900">
                  <a:solidFill>
                    <a:srgbClr val="858585"/>
                  </a:solidFill>
                  <a:latin typeface="Roboto"/>
                  <a:ea typeface="Roboto"/>
                  <a:cs typeface="Roboto"/>
                  <a:sym typeface="Roboto"/>
                </a:rPr>
                <a:t>Refined MVP ready</a:t>
              </a:r>
              <a:endParaRPr sz="900">
                <a:solidFill>
                  <a:srgbClr val="858585"/>
                </a:solidFill>
                <a:latin typeface="Roboto"/>
                <a:ea typeface="Roboto"/>
                <a:cs typeface="Roboto"/>
                <a:sym typeface="Roboto"/>
              </a:endParaRPr>
            </a:p>
          </p:txBody>
        </p:sp>
        <p:cxnSp>
          <p:nvCxnSpPr>
            <p:cNvPr id="190" name="Google Shape;190;p22"/>
            <p:cNvCxnSpPr/>
            <p:nvPr/>
          </p:nvCxnSpPr>
          <p:spPr>
            <a:xfrm>
              <a:off x="2180202"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191" name="Google Shape;191;p22"/>
            <p:cNvSpPr/>
            <p:nvPr/>
          </p:nvSpPr>
          <p:spPr>
            <a:xfrm flipH="1">
              <a:off x="1083025" y="2306625"/>
              <a:ext cx="1834800" cy="143400"/>
            </a:xfrm>
            <a:prstGeom prst="parallelogram">
              <a:avLst>
                <a:gd fmla="val 96952" name="adj"/>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92" name="Google Shape;192;p22"/>
            <p:cNvSpPr/>
            <p:nvPr/>
          </p:nvSpPr>
          <p:spPr>
            <a:xfrm>
              <a:off x="1083125" y="2460449"/>
              <a:ext cx="1834800" cy="143400"/>
            </a:xfrm>
            <a:prstGeom prst="parallelogram">
              <a:avLst>
                <a:gd fmla="val 96952" name="adj"/>
              </a:avLst>
            </a:pr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22"/>
          <p:cNvGrpSpPr/>
          <p:nvPr/>
        </p:nvGrpSpPr>
        <p:grpSpPr>
          <a:xfrm>
            <a:off x="152400" y="1457075"/>
            <a:ext cx="2044262" cy="2742586"/>
            <a:chOff x="1083025" y="1574025"/>
            <a:chExt cx="1834900" cy="2315200"/>
          </a:xfrm>
        </p:grpSpPr>
        <p:sp>
          <p:nvSpPr>
            <p:cNvPr id="194" name="Google Shape;194;p22"/>
            <p:cNvSpPr txBox="1"/>
            <p:nvPr/>
          </p:nvSpPr>
          <p:spPr>
            <a:xfrm>
              <a:off x="1235825" y="2695025"/>
              <a:ext cx="15051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0C58D3"/>
                  </a:solidFill>
                  <a:latin typeface="Roboto"/>
                  <a:ea typeface="Roboto"/>
                  <a:cs typeface="Roboto"/>
                  <a:sym typeface="Roboto"/>
                </a:rPr>
                <a:t>Company advisor feedback collection</a:t>
              </a:r>
              <a:endParaRPr b="1" sz="1200">
                <a:solidFill>
                  <a:srgbClr val="0C58D3"/>
                </a:solidFill>
                <a:latin typeface="Roboto"/>
                <a:ea typeface="Roboto"/>
                <a:cs typeface="Roboto"/>
                <a:sym typeface="Roboto"/>
              </a:endParaRPr>
            </a:p>
          </p:txBody>
        </p:sp>
        <p:sp>
          <p:nvSpPr>
            <p:cNvPr id="195" name="Google Shape;195;p22"/>
            <p:cNvSpPr txBox="1"/>
            <p:nvPr/>
          </p:nvSpPr>
          <p:spPr>
            <a:xfrm>
              <a:off x="1215700" y="3151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900">
                  <a:solidFill>
                    <a:srgbClr val="0C58D3"/>
                  </a:solidFill>
                  <a:latin typeface="Roboto"/>
                  <a:ea typeface="Roboto"/>
                  <a:cs typeface="Roboto"/>
                  <a:sym typeface="Roboto"/>
                </a:rPr>
                <a:t>Feature Specialization (NLP input preprocessing, Recipe recommending))</a:t>
              </a:r>
              <a:endParaRPr sz="900">
                <a:solidFill>
                  <a:srgbClr val="0C58D3"/>
                </a:solidFill>
                <a:latin typeface="Roboto"/>
                <a:ea typeface="Roboto"/>
                <a:cs typeface="Roboto"/>
                <a:sym typeface="Roboto"/>
              </a:endParaRPr>
            </a:p>
          </p:txBody>
        </p:sp>
        <p:cxnSp>
          <p:nvCxnSpPr>
            <p:cNvPr id="196" name="Google Shape;196;p22"/>
            <p:cNvCxnSpPr/>
            <p:nvPr/>
          </p:nvCxnSpPr>
          <p:spPr>
            <a:xfrm>
              <a:off x="2180202" y="1695421"/>
              <a:ext cx="718500" cy="741900"/>
            </a:xfrm>
            <a:prstGeom prst="straightConnector1">
              <a:avLst/>
            </a:prstGeom>
            <a:noFill/>
            <a:ln cap="flat" cmpd="sng" w="9525">
              <a:solidFill>
                <a:srgbClr val="0D5DDF"/>
              </a:solidFill>
              <a:prstDash val="solid"/>
              <a:round/>
              <a:headEnd len="sm" w="sm" type="none"/>
              <a:tailEnd len="sm" w="sm" type="none"/>
            </a:ln>
          </p:spPr>
        </p:cxnSp>
        <p:sp>
          <p:nvSpPr>
            <p:cNvPr id="197" name="Google Shape;197;p22"/>
            <p:cNvSpPr/>
            <p:nvPr/>
          </p:nvSpPr>
          <p:spPr>
            <a:xfrm flipH="1">
              <a:off x="1083025" y="2306625"/>
              <a:ext cx="1834800" cy="143400"/>
            </a:xfrm>
            <a:prstGeom prst="parallelogram">
              <a:avLst>
                <a:gd fmla="val 96952" name="adj"/>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98" name="Google Shape;198;p22"/>
            <p:cNvSpPr/>
            <p:nvPr/>
          </p:nvSpPr>
          <p:spPr>
            <a:xfrm>
              <a:off x="1083125" y="2460449"/>
              <a:ext cx="1834800" cy="143400"/>
            </a:xfrm>
            <a:prstGeom prst="parallelogram">
              <a:avLst>
                <a:gd fmla="val 96952" name="adj"/>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2"/>
            <p:cNvSpPr txBox="1"/>
            <p:nvPr/>
          </p:nvSpPr>
          <p:spPr>
            <a:xfrm>
              <a:off x="1604274" y="1574025"/>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0C58D3"/>
                  </a:solidFill>
                  <a:latin typeface="Roboto"/>
                  <a:ea typeface="Roboto"/>
                  <a:cs typeface="Roboto"/>
                  <a:sym typeface="Roboto"/>
                </a:rPr>
                <a:t>March 27</a:t>
              </a:r>
              <a:endParaRPr sz="800">
                <a:solidFill>
                  <a:srgbClr val="0C58D3"/>
                </a:solidFill>
                <a:latin typeface="Roboto"/>
                <a:ea typeface="Roboto"/>
                <a:cs typeface="Roboto"/>
                <a:sym typeface="Roboto"/>
              </a:endParaRPr>
            </a:p>
          </p:txBody>
        </p:sp>
      </p:grpSp>
      <p:grpSp>
        <p:nvGrpSpPr>
          <p:cNvPr id="200" name="Google Shape;200;p22"/>
          <p:cNvGrpSpPr/>
          <p:nvPr/>
        </p:nvGrpSpPr>
        <p:grpSpPr>
          <a:xfrm>
            <a:off x="7774559" y="1457062"/>
            <a:ext cx="1252319" cy="2742582"/>
            <a:chOff x="1083025" y="1574028"/>
            <a:chExt cx="1834900" cy="2315197"/>
          </a:xfrm>
        </p:grpSpPr>
        <p:sp>
          <p:nvSpPr>
            <p:cNvPr id="201" name="Google Shape;201;p22"/>
            <p:cNvSpPr txBox="1"/>
            <p:nvPr/>
          </p:nvSpPr>
          <p:spPr>
            <a:xfrm>
              <a:off x="1604252" y="1574028"/>
              <a:ext cx="939900" cy="14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800">
                  <a:solidFill>
                    <a:srgbClr val="858585"/>
                  </a:solidFill>
                  <a:latin typeface="Roboto"/>
                  <a:ea typeface="Roboto"/>
                  <a:cs typeface="Roboto"/>
                  <a:sym typeface="Roboto"/>
                </a:rPr>
                <a:t>Near Future</a:t>
              </a:r>
              <a:endParaRPr sz="800">
                <a:solidFill>
                  <a:srgbClr val="858585"/>
                </a:solidFill>
                <a:latin typeface="Roboto"/>
                <a:ea typeface="Roboto"/>
                <a:cs typeface="Roboto"/>
                <a:sym typeface="Roboto"/>
              </a:endParaRPr>
            </a:p>
            <a:p>
              <a:pPr indent="0" lvl="0" marL="0" rtl="0" algn="ctr">
                <a:lnSpc>
                  <a:spcPct val="115000"/>
                </a:lnSpc>
                <a:spcBef>
                  <a:spcPts val="1600"/>
                </a:spcBef>
                <a:spcAft>
                  <a:spcPts val="1600"/>
                </a:spcAft>
                <a:buNone/>
              </a:pPr>
              <a:r>
                <a:t/>
              </a:r>
              <a:endParaRPr sz="800">
                <a:solidFill>
                  <a:srgbClr val="858585"/>
                </a:solidFill>
                <a:latin typeface="Roboto"/>
                <a:ea typeface="Roboto"/>
                <a:cs typeface="Roboto"/>
                <a:sym typeface="Roboto"/>
              </a:endParaRPr>
            </a:p>
          </p:txBody>
        </p:sp>
        <p:sp>
          <p:nvSpPr>
            <p:cNvPr id="202" name="Google Shape;202;p22"/>
            <p:cNvSpPr txBox="1"/>
            <p:nvPr/>
          </p:nvSpPr>
          <p:spPr>
            <a:xfrm>
              <a:off x="1235825" y="2695025"/>
              <a:ext cx="1505100" cy="44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858585"/>
                  </a:solidFill>
                  <a:latin typeface="Roboto"/>
                  <a:ea typeface="Roboto"/>
                  <a:cs typeface="Roboto"/>
                  <a:sym typeface="Roboto"/>
                </a:rPr>
                <a:t>COVID</a:t>
              </a:r>
              <a:r>
                <a:rPr b="1" lang="en" sz="1200">
                  <a:solidFill>
                    <a:srgbClr val="858585"/>
                  </a:solidFill>
                  <a:latin typeface="Roboto"/>
                  <a:ea typeface="Roboto"/>
                  <a:cs typeface="Roboto"/>
                  <a:sym typeface="Roboto"/>
                </a:rPr>
                <a:t> 19 Gone</a:t>
              </a:r>
              <a:endParaRPr b="1" sz="1200">
                <a:solidFill>
                  <a:srgbClr val="858585"/>
                </a:solidFill>
                <a:latin typeface="Roboto"/>
                <a:ea typeface="Roboto"/>
                <a:cs typeface="Roboto"/>
                <a:sym typeface="Roboto"/>
              </a:endParaRPr>
            </a:p>
          </p:txBody>
        </p:sp>
        <p:sp>
          <p:nvSpPr>
            <p:cNvPr id="203" name="Google Shape;203;p22"/>
            <p:cNvSpPr txBox="1"/>
            <p:nvPr/>
          </p:nvSpPr>
          <p:spPr>
            <a:xfrm>
              <a:off x="1215700" y="3151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900">
                  <a:solidFill>
                    <a:srgbClr val="858585"/>
                  </a:solidFill>
                  <a:latin typeface="Roboto"/>
                  <a:ea typeface="Roboto"/>
                  <a:cs typeface="Roboto"/>
                  <a:sym typeface="Roboto"/>
                </a:rPr>
                <a:t>No more social distancing</a:t>
              </a:r>
              <a:endParaRPr sz="900">
                <a:solidFill>
                  <a:srgbClr val="858585"/>
                </a:solidFill>
                <a:latin typeface="Roboto"/>
                <a:ea typeface="Roboto"/>
                <a:cs typeface="Roboto"/>
                <a:sym typeface="Roboto"/>
              </a:endParaRPr>
            </a:p>
          </p:txBody>
        </p:sp>
        <p:cxnSp>
          <p:nvCxnSpPr>
            <p:cNvPr id="204" name="Google Shape;204;p22"/>
            <p:cNvCxnSpPr/>
            <p:nvPr/>
          </p:nvCxnSpPr>
          <p:spPr>
            <a:xfrm>
              <a:off x="2180202"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205" name="Google Shape;205;p22"/>
            <p:cNvSpPr/>
            <p:nvPr/>
          </p:nvSpPr>
          <p:spPr>
            <a:xfrm flipH="1">
              <a:off x="1083025" y="2306625"/>
              <a:ext cx="1834800" cy="143400"/>
            </a:xfrm>
            <a:prstGeom prst="parallelogram">
              <a:avLst>
                <a:gd fmla="val 96952" name="adj"/>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06" name="Google Shape;206;p22"/>
            <p:cNvSpPr/>
            <p:nvPr/>
          </p:nvSpPr>
          <p:spPr>
            <a:xfrm>
              <a:off x="1083125" y="2460449"/>
              <a:ext cx="1834800" cy="143400"/>
            </a:xfrm>
            <a:prstGeom prst="parallelogram">
              <a:avLst>
                <a:gd fmla="val 96952" name="adj"/>
              </a:avLst>
            </a:pr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10" name="Shape 210"/>
        <p:cNvGrpSpPr/>
        <p:nvPr/>
      </p:nvGrpSpPr>
      <p:grpSpPr>
        <a:xfrm>
          <a:off x="0" y="0"/>
          <a:ext cx="0" cy="0"/>
          <a:chOff x="0" y="0"/>
          <a:chExt cx="0" cy="0"/>
        </a:xfrm>
      </p:grpSpPr>
      <p:sp>
        <p:nvSpPr>
          <p:cNvPr id="211" name="Google Shape;211;p23"/>
          <p:cNvSpPr txBox="1"/>
          <p:nvPr>
            <p:ph type="title"/>
          </p:nvPr>
        </p:nvSpPr>
        <p:spPr>
          <a:xfrm>
            <a:off x="311700" y="12415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15" name="Shape 215"/>
        <p:cNvGrpSpPr/>
        <p:nvPr/>
      </p:nvGrpSpPr>
      <p:grpSpPr>
        <a:xfrm>
          <a:off x="0" y="0"/>
          <a:ext cx="0" cy="0"/>
          <a:chOff x="0" y="0"/>
          <a:chExt cx="0" cy="0"/>
        </a:xfrm>
      </p:grpSpPr>
      <p:sp>
        <p:nvSpPr>
          <p:cNvPr id="216" name="Google Shape;216;p24"/>
          <p:cNvSpPr txBox="1"/>
          <p:nvPr>
            <p:ph type="title"/>
          </p:nvPr>
        </p:nvSpPr>
        <p:spPr>
          <a:xfrm>
            <a:off x="311700" y="12415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20" name="Shape 220"/>
        <p:cNvGrpSpPr/>
        <p:nvPr/>
      </p:nvGrpSpPr>
      <p:grpSpPr>
        <a:xfrm>
          <a:off x="0" y="0"/>
          <a:ext cx="0" cy="0"/>
          <a:chOff x="0" y="0"/>
          <a:chExt cx="0" cy="0"/>
        </a:xfrm>
      </p:grpSpPr>
      <p:sp>
        <p:nvSpPr>
          <p:cNvPr id="221" name="Google Shape;221;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latin typeface="Roboto"/>
                <a:ea typeface="Roboto"/>
                <a:cs typeface="Roboto"/>
                <a:sym typeface="Roboto"/>
              </a:rPr>
              <a:t>Survey Summary</a:t>
            </a:r>
            <a:endParaRPr sz="6000">
              <a:latin typeface="Roboto"/>
              <a:ea typeface="Roboto"/>
              <a:cs typeface="Roboto"/>
              <a:sym typeface="Roboto"/>
            </a:endParaRPr>
          </a:p>
        </p:txBody>
      </p:sp>
      <p:sp>
        <p:nvSpPr>
          <p:cNvPr id="222" name="Google Shape;222;p25"/>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23" name="Google Shape;223;p25"/>
          <p:cNvSpPr/>
          <p:nvPr/>
        </p:nvSpPr>
        <p:spPr>
          <a:xfrm>
            <a:off x="674275" y="4106150"/>
            <a:ext cx="1244700" cy="291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A5D6A7"/>
              </a:highlight>
            </a:endParaRPr>
          </a:p>
        </p:txBody>
      </p:sp>
      <p:sp>
        <p:nvSpPr>
          <p:cNvPr id="224" name="Google Shape;224;p25"/>
          <p:cNvSpPr txBox="1"/>
          <p:nvPr/>
        </p:nvSpPr>
        <p:spPr>
          <a:xfrm>
            <a:off x="311700" y="1191625"/>
            <a:ext cx="7443000" cy="23349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lt1"/>
              </a:buClr>
              <a:buSzPts val="1800"/>
              <a:buFont typeface="Lato"/>
              <a:buChar char="●"/>
            </a:pPr>
            <a:r>
              <a:rPr lang="en" sz="1800">
                <a:solidFill>
                  <a:srgbClr val="FFFFFF"/>
                </a:solidFill>
                <a:latin typeface="Lato"/>
                <a:ea typeface="Lato"/>
                <a:cs typeface="Lato"/>
                <a:sym typeface="Lato"/>
              </a:rPr>
              <a:t>Most </a:t>
            </a:r>
            <a:r>
              <a:rPr lang="en" sz="1800">
                <a:solidFill>
                  <a:schemeClr val="lt1"/>
                </a:solidFill>
                <a:latin typeface="Lato"/>
                <a:ea typeface="Lato"/>
                <a:cs typeface="Lato"/>
                <a:sym typeface="Lato"/>
              </a:rPr>
              <a:t>people</a:t>
            </a:r>
            <a:r>
              <a:rPr lang="en" sz="1800">
                <a:solidFill>
                  <a:srgbClr val="FFFFFF"/>
                </a:solidFill>
                <a:latin typeface="Lato"/>
                <a:ea typeface="Lato"/>
                <a:cs typeface="Lato"/>
                <a:sym typeface="Lato"/>
              </a:rPr>
              <a:t> cook multiple times a week</a:t>
            </a:r>
            <a:endParaRPr sz="1800">
              <a:solidFill>
                <a:srgbClr val="FFFFFF"/>
              </a:solidFill>
              <a:latin typeface="Lato"/>
              <a:ea typeface="Lato"/>
              <a:cs typeface="Lato"/>
              <a:sym typeface="Lato"/>
            </a:endParaRPr>
          </a:p>
          <a:p>
            <a:pPr indent="-342900" lvl="0" marL="457200" rtl="0" algn="l">
              <a:lnSpc>
                <a:spcPct val="150000"/>
              </a:lnSpc>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Most people just cook for themselves or at most one other person</a:t>
            </a:r>
            <a:endParaRPr sz="1800">
              <a:solidFill>
                <a:srgbClr val="FFFFFF"/>
              </a:solidFill>
              <a:latin typeface="Lato"/>
              <a:ea typeface="Lato"/>
              <a:cs typeface="Lato"/>
              <a:sym typeface="Lato"/>
            </a:endParaRPr>
          </a:p>
          <a:p>
            <a:pPr indent="-342900" lvl="0" marL="457200" rtl="0" algn="l">
              <a:lnSpc>
                <a:spcPct val="150000"/>
              </a:lnSpc>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People generally know better what they have in their fridges than the quantity of the items</a:t>
            </a:r>
            <a:endParaRPr sz="1800">
              <a:solidFill>
                <a:srgbClr val="FFFFFF"/>
              </a:solidFill>
              <a:latin typeface="Lato"/>
              <a:ea typeface="Lato"/>
              <a:cs typeface="Lato"/>
              <a:sym typeface="Lato"/>
            </a:endParaRPr>
          </a:p>
          <a:p>
            <a:pPr indent="-342900" lvl="0" marL="457200" rtl="0" algn="l">
              <a:lnSpc>
                <a:spcPct val="150000"/>
              </a:lnSpc>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People usually select recipes based on what they have in their fridges</a:t>
            </a:r>
            <a:endParaRPr sz="1800">
              <a:solidFill>
                <a:srgbClr val="FFFFFF"/>
              </a:solidFill>
              <a:latin typeface="Lato"/>
              <a:ea typeface="Lato"/>
              <a:cs typeface="Lato"/>
              <a:sym typeface="Lato"/>
            </a:endParaRPr>
          </a:p>
          <a:p>
            <a:pPr indent="-342900" lvl="0" marL="457200" rtl="0" algn="l">
              <a:lnSpc>
                <a:spcPct val="150000"/>
              </a:lnSpc>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Almost all people have food wastage due to forgetting about items</a:t>
            </a:r>
            <a:endParaRPr sz="1800">
              <a:solidFill>
                <a:srgbClr val="FFFFFF"/>
              </a:solidFill>
              <a:latin typeface="Lato"/>
              <a:ea typeface="Lato"/>
              <a:cs typeface="Lato"/>
              <a:sym typeface="Lato"/>
            </a:endParaRPr>
          </a:p>
          <a:p>
            <a:pPr indent="-342900" lvl="0" marL="457200" rtl="0" algn="l">
              <a:lnSpc>
                <a:spcPct val="150000"/>
              </a:lnSpc>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Generally people decide what to cook the day of</a:t>
            </a:r>
            <a:endParaRPr sz="1800">
              <a:solidFill>
                <a:srgbClr val="FFFFFF"/>
              </a:solidFill>
              <a:latin typeface="Lato"/>
              <a:ea typeface="Lato"/>
              <a:cs typeface="Lato"/>
              <a:sym typeface="Lato"/>
            </a:endParaRPr>
          </a:p>
          <a:p>
            <a:pPr indent="0" lvl="0" marL="457200" rtl="0" algn="l">
              <a:lnSpc>
                <a:spcPct val="150000"/>
              </a:lnSpc>
              <a:spcBef>
                <a:spcPts val="0"/>
              </a:spcBef>
              <a:spcAft>
                <a:spcPts val="0"/>
              </a:spcAft>
              <a:buNone/>
            </a:pPr>
            <a:r>
              <a:t/>
            </a:r>
            <a:endParaRPr b="1" sz="1800" u="sng">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6"/>
          <p:cNvSpPr txBox="1"/>
          <p:nvPr>
            <p:ph type="title"/>
          </p:nvPr>
        </p:nvSpPr>
        <p:spPr>
          <a:xfrm>
            <a:off x="729450" y="733950"/>
            <a:ext cx="7688400" cy="4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Survey data</a:t>
            </a:r>
            <a:endParaRPr sz="1800"/>
          </a:p>
        </p:txBody>
      </p:sp>
      <p:pic>
        <p:nvPicPr>
          <p:cNvPr descr="Forms response chart. Question title: For how many people do you usually cook? (individual/ couple/ family). Number of responses: 28 responses." id="230" name="Google Shape;230;p26"/>
          <p:cNvPicPr preferRelativeResize="0"/>
          <p:nvPr/>
        </p:nvPicPr>
        <p:blipFill>
          <a:blip r:embed="rId3">
            <a:alphaModFix/>
          </a:blip>
          <a:stretch>
            <a:fillRect/>
          </a:stretch>
        </p:blipFill>
        <p:spPr>
          <a:xfrm>
            <a:off x="130350" y="1153650"/>
            <a:ext cx="4175501" cy="1572400"/>
          </a:xfrm>
          <a:prstGeom prst="rect">
            <a:avLst/>
          </a:prstGeom>
          <a:noFill/>
          <a:ln>
            <a:noFill/>
          </a:ln>
        </p:spPr>
      </p:pic>
      <p:pic>
        <p:nvPicPr>
          <p:cNvPr descr="Forms response chart. Question title: For how many people do you usually cook? (individual/ couple/ family). Number of responses: 28 responses." id="231" name="Google Shape;231;p26"/>
          <p:cNvPicPr preferRelativeResize="0"/>
          <p:nvPr/>
        </p:nvPicPr>
        <p:blipFill>
          <a:blip r:embed="rId4">
            <a:alphaModFix/>
          </a:blip>
          <a:stretch>
            <a:fillRect/>
          </a:stretch>
        </p:blipFill>
        <p:spPr>
          <a:xfrm>
            <a:off x="130350" y="2931825"/>
            <a:ext cx="4175501" cy="1572400"/>
          </a:xfrm>
          <a:prstGeom prst="rect">
            <a:avLst/>
          </a:prstGeom>
          <a:noFill/>
          <a:ln>
            <a:noFill/>
          </a:ln>
        </p:spPr>
      </p:pic>
      <p:pic>
        <p:nvPicPr>
          <p:cNvPr descr="Forms response chart. Question title: How well do you know what you currently have in your fridge?. Number of responses: 28 responses." id="232" name="Google Shape;232;p26"/>
          <p:cNvPicPr preferRelativeResize="0"/>
          <p:nvPr/>
        </p:nvPicPr>
        <p:blipFill>
          <a:blip r:embed="rId5">
            <a:alphaModFix/>
          </a:blip>
          <a:stretch>
            <a:fillRect/>
          </a:stretch>
        </p:blipFill>
        <p:spPr>
          <a:xfrm>
            <a:off x="4678675" y="1153650"/>
            <a:ext cx="4225375" cy="1572400"/>
          </a:xfrm>
          <a:prstGeom prst="rect">
            <a:avLst/>
          </a:prstGeom>
          <a:noFill/>
          <a:ln>
            <a:noFill/>
          </a:ln>
        </p:spPr>
      </p:pic>
      <p:pic>
        <p:nvPicPr>
          <p:cNvPr descr="Forms response chart. Question title: Of all the items currently in your fridge how well do you know the specific quantities of everything?. Number of responses: 28 responses." id="233" name="Google Shape;233;p26"/>
          <p:cNvPicPr preferRelativeResize="0"/>
          <p:nvPr/>
        </p:nvPicPr>
        <p:blipFill>
          <a:blip r:embed="rId6">
            <a:alphaModFix/>
          </a:blip>
          <a:stretch>
            <a:fillRect/>
          </a:stretch>
        </p:blipFill>
        <p:spPr>
          <a:xfrm>
            <a:off x="4678675" y="2931825"/>
            <a:ext cx="4225375" cy="1572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27"/>
          <p:cNvSpPr txBox="1"/>
          <p:nvPr>
            <p:ph type="title"/>
          </p:nvPr>
        </p:nvSpPr>
        <p:spPr>
          <a:xfrm>
            <a:off x="729450" y="733950"/>
            <a:ext cx="7688400" cy="4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Survey data continued</a:t>
            </a:r>
            <a:endParaRPr sz="1800"/>
          </a:p>
        </p:txBody>
      </p:sp>
      <p:pic>
        <p:nvPicPr>
          <p:cNvPr descr="Forms response chart. Question title: How often do you select a recipe based on the above two factors?. Number of responses: 28 responses." id="239" name="Google Shape;239;p27"/>
          <p:cNvPicPr preferRelativeResize="0"/>
          <p:nvPr/>
        </p:nvPicPr>
        <p:blipFill>
          <a:blip r:embed="rId3">
            <a:alphaModFix/>
          </a:blip>
          <a:stretch>
            <a:fillRect/>
          </a:stretch>
        </p:blipFill>
        <p:spPr>
          <a:xfrm>
            <a:off x="130350" y="1153638"/>
            <a:ext cx="4175501" cy="1572400"/>
          </a:xfrm>
          <a:prstGeom prst="rect">
            <a:avLst/>
          </a:prstGeom>
          <a:noFill/>
          <a:ln>
            <a:noFill/>
          </a:ln>
        </p:spPr>
      </p:pic>
      <p:pic>
        <p:nvPicPr>
          <p:cNvPr descr="Forms response chart. Question title: How long in advance do you plan your meals. Number of responses: 28 responses." id="240" name="Google Shape;240;p27"/>
          <p:cNvPicPr preferRelativeResize="0"/>
          <p:nvPr/>
        </p:nvPicPr>
        <p:blipFill>
          <a:blip r:embed="rId4">
            <a:alphaModFix/>
          </a:blip>
          <a:stretch>
            <a:fillRect/>
          </a:stretch>
        </p:blipFill>
        <p:spPr>
          <a:xfrm>
            <a:off x="130350" y="2931825"/>
            <a:ext cx="4175501" cy="1572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0CBC4"/>
        </a:solidFill>
      </p:bgPr>
    </p:bg>
    <p:spTree>
      <p:nvGrpSpPr>
        <p:cNvPr id="107" name="Shape 107"/>
        <p:cNvGrpSpPr/>
        <p:nvPr/>
      </p:nvGrpSpPr>
      <p:grpSpPr>
        <a:xfrm>
          <a:off x="0" y="0"/>
          <a:ext cx="0" cy="0"/>
          <a:chOff x="0" y="0"/>
          <a:chExt cx="0" cy="0"/>
        </a:xfrm>
      </p:grpSpPr>
      <p:sp>
        <p:nvSpPr>
          <p:cNvPr id="108" name="Google Shape;108;p14"/>
          <p:cNvSpPr txBox="1"/>
          <p:nvPr>
            <p:ph type="title"/>
          </p:nvPr>
        </p:nvSpPr>
        <p:spPr>
          <a:xfrm>
            <a:off x="311700" y="9659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000">
                <a:latin typeface="Roboto"/>
                <a:ea typeface="Roboto"/>
                <a:cs typeface="Roboto"/>
                <a:sym typeface="Roboto"/>
              </a:rPr>
              <a:t>How might we improve the cooking experience? </a:t>
            </a:r>
            <a:endParaRPr sz="6000">
              <a:latin typeface="Roboto"/>
              <a:ea typeface="Roboto"/>
              <a:cs typeface="Roboto"/>
              <a:sym typeface="Roboto"/>
            </a:endParaRPr>
          </a:p>
        </p:txBody>
      </p:sp>
      <p:sp>
        <p:nvSpPr>
          <p:cNvPr id="109" name="Google Shape;109;p14"/>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0CBC4"/>
        </a:solidFill>
      </p:bgPr>
    </p:bg>
    <p:spTree>
      <p:nvGrpSpPr>
        <p:cNvPr id="113" name="Shape 113"/>
        <p:cNvGrpSpPr/>
        <p:nvPr/>
      </p:nvGrpSpPr>
      <p:grpSpPr>
        <a:xfrm>
          <a:off x="0" y="0"/>
          <a:ext cx="0" cy="0"/>
          <a:chOff x="0" y="0"/>
          <a:chExt cx="0" cy="0"/>
        </a:xfrm>
      </p:grpSpPr>
      <p:sp>
        <p:nvSpPr>
          <p:cNvPr id="114" name="Google Shape;114;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solidFill>
                  <a:srgbClr val="FFFFFF"/>
                </a:solidFill>
                <a:latin typeface="Roboto"/>
                <a:ea typeface="Roboto"/>
                <a:cs typeface="Roboto"/>
                <a:sym typeface="Roboto"/>
              </a:rPr>
              <a:t>Samsung Fridge </a:t>
            </a:r>
            <a:r>
              <a:rPr lang="en" sz="4800">
                <a:solidFill>
                  <a:srgbClr val="FFFFFF"/>
                </a:solidFill>
                <a:latin typeface="Roboto"/>
                <a:ea typeface="Roboto"/>
                <a:cs typeface="Roboto"/>
                <a:sym typeface="Roboto"/>
              </a:rPr>
              <a:t>Assistant</a:t>
            </a:r>
            <a:endParaRPr sz="6000">
              <a:solidFill>
                <a:srgbClr val="FFFFFF"/>
              </a:solidFill>
              <a:latin typeface="Roboto"/>
              <a:ea typeface="Roboto"/>
              <a:cs typeface="Roboto"/>
              <a:sym typeface="Roboto"/>
            </a:endParaRPr>
          </a:p>
        </p:txBody>
      </p:sp>
      <p:sp>
        <p:nvSpPr>
          <p:cNvPr id="115" name="Google Shape;115;p15"/>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16" name="Google Shape;116;p15"/>
          <p:cNvSpPr txBox="1"/>
          <p:nvPr/>
        </p:nvSpPr>
        <p:spPr>
          <a:xfrm>
            <a:off x="850500" y="1327575"/>
            <a:ext cx="7443000" cy="31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rgbClr val="FFFFFF"/>
                </a:solidFill>
                <a:latin typeface="Lato"/>
                <a:ea typeface="Lato"/>
                <a:cs typeface="Lato"/>
                <a:sym typeface="Lato"/>
              </a:rPr>
              <a:t>Help save </a:t>
            </a:r>
            <a:r>
              <a:rPr b="1" lang="en" sz="2200" u="sng">
                <a:solidFill>
                  <a:srgbClr val="FFFFFF"/>
                </a:solidFill>
                <a:latin typeface="Lato"/>
                <a:ea typeface="Lato"/>
                <a:cs typeface="Lato"/>
                <a:sym typeface="Lato"/>
              </a:rPr>
              <a:t>time</a:t>
            </a:r>
            <a:r>
              <a:rPr lang="en" sz="2200">
                <a:solidFill>
                  <a:srgbClr val="FFFFFF"/>
                </a:solidFill>
                <a:latin typeface="Lato"/>
                <a:ea typeface="Lato"/>
                <a:cs typeface="Lato"/>
                <a:sym typeface="Lato"/>
              </a:rPr>
              <a:t>, stay </a:t>
            </a:r>
            <a:r>
              <a:rPr b="1" lang="en" sz="2200" u="sng">
                <a:solidFill>
                  <a:srgbClr val="FFFFFF"/>
                </a:solidFill>
                <a:latin typeface="Lato"/>
                <a:ea typeface="Lato"/>
                <a:cs typeface="Lato"/>
                <a:sym typeface="Lato"/>
              </a:rPr>
              <a:t>healthy </a:t>
            </a:r>
            <a:r>
              <a:rPr lang="en" sz="2200">
                <a:solidFill>
                  <a:srgbClr val="FFFFFF"/>
                </a:solidFill>
                <a:latin typeface="Lato"/>
                <a:ea typeface="Lato"/>
                <a:cs typeface="Lato"/>
                <a:sym typeface="Lato"/>
              </a:rPr>
              <a:t>and create an </a:t>
            </a:r>
            <a:r>
              <a:rPr b="1" lang="en" sz="2200" u="sng">
                <a:solidFill>
                  <a:srgbClr val="FFFFFF"/>
                </a:solidFill>
                <a:latin typeface="Lato"/>
                <a:ea typeface="Lato"/>
                <a:cs typeface="Lato"/>
                <a:sym typeface="Lato"/>
              </a:rPr>
              <a:t>environmental </a:t>
            </a:r>
            <a:r>
              <a:rPr lang="en" sz="2200">
                <a:solidFill>
                  <a:srgbClr val="FFFFFF"/>
                </a:solidFill>
                <a:latin typeface="Lato"/>
                <a:ea typeface="Lato"/>
                <a:cs typeface="Lato"/>
                <a:sym typeface="Lato"/>
              </a:rPr>
              <a:t>impact.</a:t>
            </a:r>
            <a:endParaRPr sz="2200">
              <a:solidFill>
                <a:srgbClr val="FFFFFF"/>
              </a:solidFill>
              <a:latin typeface="Lato"/>
              <a:ea typeface="Lato"/>
              <a:cs typeface="Lato"/>
              <a:sym typeface="Lato"/>
            </a:endParaRPr>
          </a:p>
          <a:p>
            <a:pPr indent="0" lvl="0" marL="0" rtl="0" algn="l">
              <a:spcBef>
                <a:spcPts val="0"/>
              </a:spcBef>
              <a:spcAft>
                <a:spcPts val="0"/>
              </a:spcAft>
              <a:buNone/>
            </a:pPr>
            <a:r>
              <a:t/>
            </a:r>
            <a:endParaRPr sz="2200">
              <a:solidFill>
                <a:schemeClr val="lt1"/>
              </a:solidFill>
              <a:latin typeface="Lato"/>
              <a:ea typeface="Lato"/>
              <a:cs typeface="Lato"/>
              <a:sym typeface="Lato"/>
            </a:endParaRPr>
          </a:p>
          <a:p>
            <a:pPr indent="0" lvl="0" marL="0" rtl="0" algn="l">
              <a:spcBef>
                <a:spcPts val="0"/>
              </a:spcBef>
              <a:spcAft>
                <a:spcPts val="0"/>
              </a:spcAft>
              <a:buNone/>
            </a:pPr>
            <a:r>
              <a:rPr lang="en" sz="2200">
                <a:solidFill>
                  <a:schemeClr val="lt1"/>
                </a:solidFill>
                <a:latin typeface="Lato"/>
                <a:ea typeface="Lato"/>
                <a:cs typeface="Lato"/>
                <a:sym typeface="Lato"/>
              </a:rPr>
              <a:t>Computer vision, data science, and a </a:t>
            </a:r>
            <a:r>
              <a:rPr b="1" lang="en" sz="2200">
                <a:solidFill>
                  <a:schemeClr val="lt1"/>
                </a:solidFill>
                <a:latin typeface="Lato"/>
                <a:ea typeface="Lato"/>
                <a:cs typeface="Lato"/>
                <a:sym typeface="Lato"/>
              </a:rPr>
              <a:t>pinch</a:t>
            </a:r>
            <a:r>
              <a:rPr lang="en" sz="2200">
                <a:solidFill>
                  <a:schemeClr val="lt1"/>
                </a:solidFill>
                <a:latin typeface="Lato"/>
                <a:ea typeface="Lato"/>
                <a:cs typeface="Lato"/>
                <a:sym typeface="Lato"/>
              </a:rPr>
              <a:t>* of AI.</a:t>
            </a:r>
            <a:endParaRPr sz="2200">
              <a:solidFill>
                <a:schemeClr val="lt1"/>
              </a:solidFill>
              <a:latin typeface="Lato"/>
              <a:ea typeface="Lato"/>
              <a:cs typeface="Lato"/>
              <a:sym typeface="Lato"/>
            </a:endParaRPr>
          </a:p>
          <a:p>
            <a:pPr indent="0" lvl="0" marL="0" rtl="0" algn="l">
              <a:spcBef>
                <a:spcPts val="0"/>
              </a:spcBef>
              <a:spcAft>
                <a:spcPts val="0"/>
              </a:spcAft>
              <a:buNone/>
            </a:pPr>
            <a:r>
              <a:t/>
            </a:r>
            <a:endParaRPr sz="2200">
              <a:solidFill>
                <a:srgbClr val="FFFFFF"/>
              </a:solidFill>
              <a:latin typeface="Lato"/>
              <a:ea typeface="Lato"/>
              <a:cs typeface="Lato"/>
              <a:sym typeface="Lato"/>
            </a:endParaRPr>
          </a:p>
          <a:p>
            <a:pPr indent="0" lvl="0" marL="0" rtl="0" algn="l">
              <a:spcBef>
                <a:spcPts val="0"/>
              </a:spcBef>
              <a:spcAft>
                <a:spcPts val="0"/>
              </a:spcAft>
              <a:buNone/>
            </a:pPr>
            <a:r>
              <a:rPr lang="en" sz="2200">
                <a:solidFill>
                  <a:srgbClr val="FFFFFF"/>
                </a:solidFill>
                <a:latin typeface="Lato"/>
                <a:ea typeface="Lato"/>
                <a:cs typeface="Lato"/>
                <a:sym typeface="Lato"/>
              </a:rPr>
              <a:t>A recipe recommendation system that makes your fridge smarter and allows you to e</a:t>
            </a:r>
            <a:r>
              <a:rPr lang="en" sz="2200">
                <a:solidFill>
                  <a:srgbClr val="FFFFFF"/>
                </a:solidFill>
                <a:latin typeface="Lato"/>
                <a:ea typeface="Lato"/>
                <a:cs typeface="Lato"/>
                <a:sym typeface="Lato"/>
              </a:rPr>
              <a:t>xperience culinary arts with just a few taps. </a:t>
            </a:r>
            <a:endParaRPr sz="2200">
              <a:solidFill>
                <a:srgbClr val="FFFFFF"/>
              </a:solidFill>
              <a:latin typeface="Lato"/>
              <a:ea typeface="Lato"/>
              <a:cs typeface="Lato"/>
              <a:sym typeface="Lato"/>
            </a:endParaRPr>
          </a:p>
          <a:p>
            <a:pPr indent="0" lvl="0" marL="0" rtl="0" algn="l">
              <a:spcBef>
                <a:spcPts val="0"/>
              </a:spcBef>
              <a:spcAft>
                <a:spcPts val="0"/>
              </a:spcAft>
              <a:buNone/>
            </a:pPr>
            <a:r>
              <a:t/>
            </a:r>
            <a:endParaRPr sz="2200">
              <a:solidFill>
                <a:srgbClr val="FFFFFF"/>
              </a:solidFill>
              <a:latin typeface="Lato"/>
              <a:ea typeface="Lato"/>
              <a:cs typeface="Lato"/>
              <a:sym typeface="Lato"/>
            </a:endParaRPr>
          </a:p>
          <a:p>
            <a:pPr indent="0" lvl="0" marL="0" rtl="0" algn="l">
              <a:spcBef>
                <a:spcPts val="0"/>
              </a:spcBef>
              <a:spcAft>
                <a:spcPts val="0"/>
              </a:spcAft>
              <a:buNone/>
            </a:pPr>
            <a:r>
              <a:rPr i="1" lang="en" sz="800">
                <a:solidFill>
                  <a:srgbClr val="FFFFFF"/>
                </a:solidFill>
                <a:latin typeface="Lato"/>
                <a:ea typeface="Lato"/>
                <a:cs typeface="Lato"/>
                <a:sym typeface="Lato"/>
              </a:rPr>
              <a:t>*no pun intended</a:t>
            </a:r>
            <a:endParaRPr sz="1800">
              <a:solidFill>
                <a:srgbClr val="FFFFFF"/>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A5D6A7"/>
        </a:solidFill>
      </p:bgPr>
    </p:bg>
    <p:spTree>
      <p:nvGrpSpPr>
        <p:cNvPr id="120" name="Shape 120"/>
        <p:cNvGrpSpPr/>
        <p:nvPr/>
      </p:nvGrpSpPr>
      <p:grpSpPr>
        <a:xfrm>
          <a:off x="0" y="0"/>
          <a:ext cx="0" cy="0"/>
          <a:chOff x="0" y="0"/>
          <a:chExt cx="0" cy="0"/>
        </a:xfrm>
      </p:grpSpPr>
      <p:sp>
        <p:nvSpPr>
          <p:cNvPr id="121" name="Google Shape;121;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latin typeface="Roboto"/>
                <a:ea typeface="Roboto"/>
                <a:cs typeface="Roboto"/>
                <a:sym typeface="Roboto"/>
              </a:rPr>
              <a:t>Value Proposition</a:t>
            </a:r>
            <a:endParaRPr sz="6000">
              <a:latin typeface="Roboto"/>
              <a:ea typeface="Roboto"/>
              <a:cs typeface="Roboto"/>
              <a:sym typeface="Roboto"/>
            </a:endParaRPr>
          </a:p>
        </p:txBody>
      </p:sp>
      <p:sp>
        <p:nvSpPr>
          <p:cNvPr id="122" name="Google Shape;122;p16"/>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23" name="Google Shape;123;p16"/>
          <p:cNvSpPr txBox="1"/>
          <p:nvPr/>
        </p:nvSpPr>
        <p:spPr>
          <a:xfrm>
            <a:off x="850500" y="1380550"/>
            <a:ext cx="7443000" cy="2991000"/>
          </a:xfrm>
          <a:prstGeom prst="rect">
            <a:avLst/>
          </a:prstGeom>
          <a:noFill/>
          <a:ln>
            <a:noFill/>
          </a:ln>
        </p:spPr>
        <p:txBody>
          <a:bodyPr anchorCtr="0" anchor="ctr" bIns="91425" lIns="91425" spcFirstLastPara="1" rIns="91425" wrap="square" tIns="91425">
            <a:noAutofit/>
          </a:bodyPr>
          <a:lstStyle/>
          <a:p>
            <a:pPr indent="0" lvl="0" marL="0" rtl="0" algn="l">
              <a:lnSpc>
                <a:spcPct val="200000"/>
              </a:lnSpc>
              <a:spcBef>
                <a:spcPts val="0"/>
              </a:spcBef>
              <a:spcAft>
                <a:spcPts val="0"/>
              </a:spcAft>
              <a:buNone/>
            </a:pPr>
            <a:r>
              <a:t/>
            </a:r>
            <a:endParaRPr b="1" sz="1800" u="sng">
              <a:solidFill>
                <a:schemeClr val="lt1"/>
              </a:solidFill>
              <a:latin typeface="Lato"/>
              <a:ea typeface="Lato"/>
              <a:cs typeface="Lato"/>
              <a:sym typeface="Lato"/>
            </a:endParaRPr>
          </a:p>
          <a:p>
            <a:pPr indent="0" lvl="0" marL="0" rtl="0" algn="l">
              <a:lnSpc>
                <a:spcPct val="200000"/>
              </a:lnSpc>
              <a:spcBef>
                <a:spcPts val="0"/>
              </a:spcBef>
              <a:spcAft>
                <a:spcPts val="0"/>
              </a:spcAft>
              <a:buNone/>
            </a:pPr>
            <a:r>
              <a:t/>
            </a:r>
            <a:endParaRPr sz="1800">
              <a:solidFill>
                <a:schemeClr val="lt1"/>
              </a:solidFill>
              <a:latin typeface="Lato"/>
              <a:ea typeface="Lato"/>
              <a:cs typeface="Lato"/>
              <a:sym typeface="Lato"/>
            </a:endParaRPr>
          </a:p>
          <a:p>
            <a:pPr indent="0" lvl="0" marL="0" rtl="0" algn="l">
              <a:lnSpc>
                <a:spcPct val="200000"/>
              </a:lnSpc>
              <a:spcBef>
                <a:spcPts val="0"/>
              </a:spcBef>
              <a:spcAft>
                <a:spcPts val="0"/>
              </a:spcAft>
              <a:buNone/>
            </a:pPr>
            <a:r>
              <a:rPr lang="en" sz="2000">
                <a:solidFill>
                  <a:schemeClr val="lt1"/>
                </a:solidFill>
                <a:latin typeface="Lato"/>
                <a:ea typeface="Lato"/>
                <a:cs typeface="Lato"/>
                <a:sym typeface="Lato"/>
              </a:rPr>
              <a:t>Supports multiple profiles</a:t>
            </a:r>
            <a:endParaRPr sz="2000">
              <a:solidFill>
                <a:schemeClr val="lt1"/>
              </a:solidFill>
              <a:latin typeface="Lato"/>
              <a:ea typeface="Lato"/>
              <a:cs typeface="Lato"/>
              <a:sym typeface="Lato"/>
            </a:endParaRPr>
          </a:p>
          <a:p>
            <a:pPr indent="0" lvl="0" marL="0" rtl="0" algn="l">
              <a:lnSpc>
                <a:spcPct val="200000"/>
              </a:lnSpc>
              <a:spcBef>
                <a:spcPts val="0"/>
              </a:spcBef>
              <a:spcAft>
                <a:spcPts val="0"/>
              </a:spcAft>
              <a:buNone/>
            </a:pPr>
            <a:r>
              <a:rPr lang="en" sz="2000">
                <a:solidFill>
                  <a:schemeClr val="lt1"/>
                </a:solidFill>
                <a:latin typeface="Lato"/>
                <a:ea typeface="Lato"/>
                <a:cs typeface="Lato"/>
                <a:sym typeface="Lato"/>
              </a:rPr>
              <a:t>Recipe optimization</a:t>
            </a:r>
            <a:endParaRPr sz="2000">
              <a:solidFill>
                <a:schemeClr val="lt1"/>
              </a:solidFill>
              <a:latin typeface="Lato"/>
              <a:ea typeface="Lato"/>
              <a:cs typeface="Lato"/>
              <a:sym typeface="Lato"/>
            </a:endParaRPr>
          </a:p>
          <a:p>
            <a:pPr indent="0" lvl="0" marL="0" rtl="0" algn="l">
              <a:lnSpc>
                <a:spcPct val="200000"/>
              </a:lnSpc>
              <a:spcBef>
                <a:spcPts val="0"/>
              </a:spcBef>
              <a:spcAft>
                <a:spcPts val="0"/>
              </a:spcAft>
              <a:buNone/>
            </a:pPr>
            <a:r>
              <a:rPr lang="en" sz="2000">
                <a:solidFill>
                  <a:schemeClr val="lt1"/>
                </a:solidFill>
                <a:latin typeface="Lato"/>
                <a:ea typeface="Lato"/>
                <a:cs typeface="Lato"/>
                <a:sym typeface="Lato"/>
              </a:rPr>
              <a:t>Meal planning efficiency</a:t>
            </a:r>
            <a:endParaRPr sz="2000">
              <a:solidFill>
                <a:schemeClr val="lt1"/>
              </a:solidFill>
              <a:latin typeface="Lato"/>
              <a:ea typeface="Lato"/>
              <a:cs typeface="Lato"/>
              <a:sym typeface="Lato"/>
            </a:endParaRPr>
          </a:p>
          <a:p>
            <a:pPr indent="0" lvl="0" marL="0" rtl="0" algn="l">
              <a:lnSpc>
                <a:spcPct val="200000"/>
              </a:lnSpc>
              <a:spcBef>
                <a:spcPts val="0"/>
              </a:spcBef>
              <a:spcAft>
                <a:spcPts val="0"/>
              </a:spcAft>
              <a:buNone/>
            </a:pPr>
            <a:r>
              <a:rPr lang="en" sz="2000">
                <a:solidFill>
                  <a:schemeClr val="lt1"/>
                </a:solidFill>
                <a:latin typeface="Lato"/>
                <a:ea typeface="Lato"/>
                <a:cs typeface="Lato"/>
                <a:sym typeface="Lato"/>
              </a:rPr>
              <a:t>Reduce food wastage</a:t>
            </a:r>
            <a:endParaRPr sz="2000">
              <a:solidFill>
                <a:schemeClr val="lt1"/>
              </a:solidFill>
              <a:latin typeface="Lato"/>
              <a:ea typeface="Lato"/>
              <a:cs typeface="Lato"/>
              <a:sym typeface="Lato"/>
            </a:endParaRPr>
          </a:p>
          <a:p>
            <a:pPr indent="0" lvl="0" marL="0" rtl="0" algn="l">
              <a:lnSpc>
                <a:spcPct val="200000"/>
              </a:lnSpc>
              <a:spcBef>
                <a:spcPts val="0"/>
              </a:spcBef>
              <a:spcAft>
                <a:spcPts val="0"/>
              </a:spcAft>
              <a:buNone/>
            </a:pPr>
            <a:r>
              <a:t/>
            </a:r>
            <a:endParaRPr sz="1800">
              <a:solidFill>
                <a:schemeClr val="lt1"/>
              </a:solidFill>
              <a:latin typeface="Lato"/>
              <a:ea typeface="Lato"/>
              <a:cs typeface="Lato"/>
              <a:sym typeface="Lato"/>
            </a:endParaRPr>
          </a:p>
          <a:p>
            <a:pPr indent="0" lvl="0" marL="457200" rtl="0" algn="l">
              <a:lnSpc>
                <a:spcPct val="200000"/>
              </a:lnSpc>
              <a:spcBef>
                <a:spcPts val="0"/>
              </a:spcBef>
              <a:spcAft>
                <a:spcPts val="0"/>
              </a:spcAft>
              <a:buNone/>
            </a:pPr>
            <a:r>
              <a:t/>
            </a:r>
            <a:endParaRPr b="1" sz="1800" u="sng">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A5D6A7"/>
        </a:solidFill>
      </p:bgPr>
    </p:bg>
    <p:spTree>
      <p:nvGrpSpPr>
        <p:cNvPr id="127" name="Shape 127"/>
        <p:cNvGrpSpPr/>
        <p:nvPr/>
      </p:nvGrpSpPr>
      <p:grpSpPr>
        <a:xfrm>
          <a:off x="0" y="0"/>
          <a:ext cx="0" cy="0"/>
          <a:chOff x="0" y="0"/>
          <a:chExt cx="0" cy="0"/>
        </a:xfrm>
      </p:grpSpPr>
      <p:sp>
        <p:nvSpPr>
          <p:cNvPr id="128" name="Google Shape;12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latin typeface="Roboto"/>
                <a:ea typeface="Roboto"/>
                <a:cs typeface="Roboto"/>
                <a:sym typeface="Roboto"/>
              </a:rPr>
              <a:t>Why it makes strategic sense</a:t>
            </a:r>
            <a:endParaRPr sz="6000">
              <a:latin typeface="Roboto"/>
              <a:ea typeface="Roboto"/>
              <a:cs typeface="Roboto"/>
              <a:sym typeface="Roboto"/>
            </a:endParaRPr>
          </a:p>
          <a:p>
            <a:pPr indent="0" lvl="0" marL="0" rtl="0" algn="l">
              <a:spcBef>
                <a:spcPts val="0"/>
              </a:spcBef>
              <a:spcAft>
                <a:spcPts val="0"/>
              </a:spcAft>
              <a:buNone/>
            </a:pPr>
            <a:r>
              <a:t/>
            </a:r>
            <a:endParaRPr sz="4800">
              <a:latin typeface="Roboto"/>
              <a:ea typeface="Roboto"/>
              <a:cs typeface="Roboto"/>
              <a:sym typeface="Roboto"/>
            </a:endParaRPr>
          </a:p>
        </p:txBody>
      </p:sp>
      <p:sp>
        <p:nvSpPr>
          <p:cNvPr id="129" name="Google Shape;129;p17"/>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30" name="Google Shape;130;p17"/>
          <p:cNvSpPr txBox="1"/>
          <p:nvPr/>
        </p:nvSpPr>
        <p:spPr>
          <a:xfrm>
            <a:off x="311700" y="1115425"/>
            <a:ext cx="7443000" cy="282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2400"/>
              </a:spcBef>
              <a:spcAft>
                <a:spcPts val="0"/>
              </a:spcAft>
              <a:buNone/>
            </a:pPr>
            <a:r>
              <a:rPr lang="en" sz="2000">
                <a:solidFill>
                  <a:schemeClr val="lt1"/>
                </a:solidFill>
                <a:latin typeface="Lato"/>
                <a:ea typeface="Lato"/>
                <a:cs typeface="Lato"/>
                <a:sym typeface="Lato"/>
              </a:rPr>
              <a:t>Smart Refrigerator Market Expected to Reach $ 1 B by 2020</a:t>
            </a:r>
            <a:endParaRPr sz="2000">
              <a:solidFill>
                <a:schemeClr val="lt1"/>
              </a:solidFill>
              <a:latin typeface="Lato"/>
              <a:ea typeface="Lato"/>
              <a:cs typeface="Lato"/>
              <a:sym typeface="Lato"/>
            </a:endParaRPr>
          </a:p>
          <a:p>
            <a:pPr indent="0" lvl="0" marL="0" rtl="0" algn="l">
              <a:lnSpc>
                <a:spcPct val="100000"/>
              </a:lnSpc>
              <a:spcBef>
                <a:spcPts val="2400"/>
              </a:spcBef>
              <a:spcAft>
                <a:spcPts val="0"/>
              </a:spcAft>
              <a:buNone/>
            </a:pPr>
            <a:r>
              <a:rPr lang="en" sz="2000">
                <a:solidFill>
                  <a:schemeClr val="lt1"/>
                </a:solidFill>
                <a:latin typeface="Lato"/>
                <a:ea typeface="Lato"/>
                <a:cs typeface="Lato"/>
                <a:sym typeface="Lato"/>
              </a:rPr>
              <a:t>Growing at a CAGR of 17.70%</a:t>
            </a:r>
            <a:endParaRPr sz="2000">
              <a:solidFill>
                <a:schemeClr val="lt1"/>
              </a:solidFill>
              <a:latin typeface="Lato"/>
              <a:ea typeface="Lato"/>
              <a:cs typeface="Lato"/>
              <a:sym typeface="Lato"/>
            </a:endParaRPr>
          </a:p>
          <a:p>
            <a:pPr indent="0" lvl="0" marL="0" rtl="0" algn="l">
              <a:lnSpc>
                <a:spcPct val="100000"/>
              </a:lnSpc>
              <a:spcBef>
                <a:spcPts val="2400"/>
              </a:spcBef>
              <a:spcAft>
                <a:spcPts val="0"/>
              </a:spcAft>
              <a:buNone/>
            </a:pPr>
            <a:r>
              <a:rPr lang="en" sz="2000">
                <a:solidFill>
                  <a:schemeClr val="lt1"/>
                </a:solidFill>
                <a:latin typeface="Lato"/>
                <a:ea typeface="Lato"/>
                <a:cs typeface="Lato"/>
                <a:sym typeface="Lato"/>
              </a:rPr>
              <a:t>Samsung market share - approx 23%</a:t>
            </a:r>
            <a:endParaRPr sz="2000">
              <a:solidFill>
                <a:schemeClr val="lt1"/>
              </a:solidFill>
              <a:latin typeface="Lato"/>
              <a:ea typeface="Lato"/>
              <a:cs typeface="Lato"/>
              <a:sym typeface="Lato"/>
            </a:endParaRPr>
          </a:p>
          <a:p>
            <a:pPr indent="0" lvl="0" marL="0" rtl="0" algn="l">
              <a:lnSpc>
                <a:spcPct val="100000"/>
              </a:lnSpc>
              <a:spcBef>
                <a:spcPts val="0"/>
              </a:spcBef>
              <a:spcAft>
                <a:spcPts val="0"/>
              </a:spcAft>
              <a:buNone/>
            </a:pPr>
            <a:r>
              <a:t/>
            </a:r>
            <a:endParaRPr sz="2000">
              <a:solidFill>
                <a:schemeClr val="lt1"/>
              </a:solidFill>
              <a:latin typeface="Lato"/>
              <a:ea typeface="Lato"/>
              <a:cs typeface="Lato"/>
              <a:sym typeface="Lato"/>
            </a:endParaRPr>
          </a:p>
          <a:p>
            <a:pPr indent="0" lvl="0" marL="0" rtl="0" algn="l">
              <a:lnSpc>
                <a:spcPct val="100000"/>
              </a:lnSpc>
              <a:spcBef>
                <a:spcPts val="0"/>
              </a:spcBef>
              <a:spcAft>
                <a:spcPts val="0"/>
              </a:spcAft>
              <a:buNone/>
            </a:pPr>
            <a:r>
              <a:rPr lang="en" sz="2000">
                <a:solidFill>
                  <a:schemeClr val="lt1"/>
                </a:solidFill>
                <a:latin typeface="Lato"/>
                <a:ea typeface="Lato"/>
                <a:cs typeface="Lato"/>
                <a:sym typeface="Lato"/>
              </a:rPr>
              <a:t>Estimated Annual Revenue for existing recipe recommending apps = $100M</a:t>
            </a:r>
            <a:endParaRPr sz="2000">
              <a:solidFill>
                <a:schemeClr val="lt1"/>
              </a:solidFill>
              <a:latin typeface="Lato"/>
              <a:ea typeface="Lato"/>
              <a:cs typeface="Lato"/>
              <a:sym typeface="Lato"/>
            </a:endParaRPr>
          </a:p>
          <a:p>
            <a:pPr indent="0" lvl="0" marL="457200" rtl="0" algn="l">
              <a:spcBef>
                <a:spcPts val="0"/>
              </a:spcBef>
              <a:spcAft>
                <a:spcPts val="0"/>
              </a:spcAft>
              <a:buNone/>
            </a:pPr>
            <a:r>
              <a:t/>
            </a:r>
            <a:endParaRPr b="1" sz="1800" u="sng">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A5D6A7"/>
        </a:solidFill>
      </p:bgPr>
    </p:bg>
    <p:spTree>
      <p:nvGrpSpPr>
        <p:cNvPr id="134" name="Shape 134"/>
        <p:cNvGrpSpPr/>
        <p:nvPr/>
      </p:nvGrpSpPr>
      <p:grpSpPr>
        <a:xfrm>
          <a:off x="0" y="0"/>
          <a:ext cx="0" cy="0"/>
          <a:chOff x="0" y="0"/>
          <a:chExt cx="0" cy="0"/>
        </a:xfrm>
      </p:grpSpPr>
      <p:sp>
        <p:nvSpPr>
          <p:cNvPr id="135" name="Google Shape;135;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latin typeface="Roboto"/>
                <a:ea typeface="Roboto"/>
                <a:cs typeface="Roboto"/>
                <a:sym typeface="Roboto"/>
              </a:rPr>
              <a:t>Meet Samantha</a:t>
            </a:r>
            <a:endParaRPr sz="6000">
              <a:latin typeface="Roboto"/>
              <a:ea typeface="Roboto"/>
              <a:cs typeface="Roboto"/>
              <a:sym typeface="Roboto"/>
            </a:endParaRPr>
          </a:p>
        </p:txBody>
      </p:sp>
      <p:sp>
        <p:nvSpPr>
          <p:cNvPr id="136" name="Google Shape;136;p18"/>
          <p:cNvSpPr txBox="1"/>
          <p:nvPr/>
        </p:nvSpPr>
        <p:spPr>
          <a:xfrm>
            <a:off x="1381300" y="3860850"/>
            <a:ext cx="1145100" cy="2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37" name="Google Shape;137;p18"/>
          <p:cNvSpPr/>
          <p:nvPr/>
        </p:nvSpPr>
        <p:spPr>
          <a:xfrm>
            <a:off x="674275" y="4106150"/>
            <a:ext cx="1244700" cy="291000"/>
          </a:xfrm>
          <a:prstGeom prst="rect">
            <a:avLst/>
          </a:prstGeom>
          <a:solidFill>
            <a:srgbClr val="A5D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A5D6A7"/>
              </a:highlight>
            </a:endParaRPr>
          </a:p>
        </p:txBody>
      </p:sp>
      <p:sp>
        <p:nvSpPr>
          <p:cNvPr id="138" name="Google Shape;138;p18"/>
          <p:cNvSpPr txBox="1"/>
          <p:nvPr/>
        </p:nvSpPr>
        <p:spPr>
          <a:xfrm>
            <a:off x="3129325" y="1464300"/>
            <a:ext cx="4625400" cy="3385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i="1" lang="en" sz="1800">
                <a:solidFill>
                  <a:srgbClr val="FFFFFF"/>
                </a:solidFill>
                <a:latin typeface="Lato"/>
                <a:ea typeface="Lato"/>
                <a:cs typeface="Lato"/>
                <a:sym typeface="Lato"/>
              </a:rPr>
              <a:t>Pain Points</a:t>
            </a:r>
            <a:endParaRPr i="1" sz="1800">
              <a:solidFill>
                <a:srgbClr val="FFFFFF"/>
              </a:solidFill>
              <a:latin typeface="Lato"/>
              <a:ea typeface="Lato"/>
              <a:cs typeface="Lato"/>
              <a:sym typeface="Lato"/>
            </a:endParaRPr>
          </a:p>
          <a:p>
            <a:pPr indent="-342900" lvl="0" marL="457200" rtl="0" algn="l">
              <a:lnSpc>
                <a:spcPct val="150000"/>
              </a:lnSpc>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I</a:t>
            </a:r>
            <a:r>
              <a:rPr lang="en" sz="1800">
                <a:solidFill>
                  <a:srgbClr val="FFFFFF"/>
                </a:solidFill>
                <a:latin typeface="Lato"/>
                <a:ea typeface="Lato"/>
                <a:cs typeface="Lato"/>
                <a:sym typeface="Lato"/>
              </a:rPr>
              <a:t> want combined</a:t>
            </a:r>
            <a:r>
              <a:rPr lang="en" sz="1800">
                <a:solidFill>
                  <a:srgbClr val="FFFFFF"/>
                </a:solidFill>
                <a:latin typeface="Lato"/>
                <a:ea typeface="Lato"/>
                <a:cs typeface="Lato"/>
                <a:sym typeface="Lato"/>
              </a:rPr>
              <a:t> recommendations for me and my son Jackson, who's allergic to peanuts.</a:t>
            </a:r>
            <a:endParaRPr sz="1800">
              <a:solidFill>
                <a:srgbClr val="FFFFFF"/>
              </a:solidFill>
              <a:latin typeface="Lato"/>
              <a:ea typeface="Lato"/>
              <a:cs typeface="Lato"/>
              <a:sym typeface="Lato"/>
            </a:endParaRPr>
          </a:p>
          <a:p>
            <a:pPr indent="-342900" lvl="0" marL="457200" rtl="0" algn="l">
              <a:lnSpc>
                <a:spcPct val="150000"/>
              </a:lnSpc>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I generally plan a week before to budget my groceries</a:t>
            </a:r>
            <a:endParaRPr sz="1800">
              <a:solidFill>
                <a:srgbClr val="FFFFFF"/>
              </a:solidFill>
              <a:latin typeface="Lato"/>
              <a:ea typeface="Lato"/>
              <a:cs typeface="Lato"/>
              <a:sym typeface="Lato"/>
            </a:endParaRPr>
          </a:p>
          <a:p>
            <a:pPr indent="-342900" lvl="0" marL="457200" rtl="0" algn="l">
              <a:lnSpc>
                <a:spcPct val="150000"/>
              </a:lnSpc>
              <a:spcBef>
                <a:spcPts val="0"/>
              </a:spcBef>
              <a:spcAft>
                <a:spcPts val="0"/>
              </a:spcAft>
              <a:buClr>
                <a:schemeClr val="lt1"/>
              </a:buClr>
              <a:buSzPts val="1800"/>
              <a:buFont typeface="Lato"/>
              <a:buChar char="●"/>
            </a:pPr>
            <a:r>
              <a:rPr lang="en" sz="1800">
                <a:solidFill>
                  <a:schemeClr val="lt1"/>
                </a:solidFill>
                <a:latin typeface="Lato"/>
                <a:ea typeface="Lato"/>
                <a:cs typeface="Lato"/>
                <a:sym typeface="Lato"/>
              </a:rPr>
              <a:t>I would like to avoid food wastage but I keep forgetting about items</a:t>
            </a:r>
            <a:endParaRPr sz="1800">
              <a:solidFill>
                <a:srgbClr val="FFFFFF"/>
              </a:solidFill>
              <a:latin typeface="Lato"/>
              <a:ea typeface="Lato"/>
              <a:cs typeface="Lato"/>
              <a:sym typeface="Lato"/>
            </a:endParaRPr>
          </a:p>
          <a:p>
            <a:pPr indent="0" lvl="0" marL="457200" rtl="0" algn="l">
              <a:lnSpc>
                <a:spcPct val="150000"/>
              </a:lnSpc>
              <a:spcBef>
                <a:spcPts val="0"/>
              </a:spcBef>
              <a:spcAft>
                <a:spcPts val="0"/>
              </a:spcAft>
              <a:buNone/>
            </a:pPr>
            <a:r>
              <a:t/>
            </a:r>
            <a:endParaRPr b="1" sz="1800" u="sng">
              <a:solidFill>
                <a:schemeClr val="lt1"/>
              </a:solidFill>
              <a:latin typeface="Lato"/>
              <a:ea typeface="Lato"/>
              <a:cs typeface="Lato"/>
              <a:sym typeface="Lato"/>
            </a:endParaRPr>
          </a:p>
        </p:txBody>
      </p:sp>
      <p:pic>
        <p:nvPicPr>
          <p:cNvPr id="139" name="Google Shape;139;p18"/>
          <p:cNvPicPr preferRelativeResize="0"/>
          <p:nvPr/>
        </p:nvPicPr>
        <p:blipFill>
          <a:blip r:embed="rId3">
            <a:alphaModFix/>
          </a:blip>
          <a:stretch>
            <a:fillRect/>
          </a:stretch>
        </p:blipFill>
        <p:spPr>
          <a:xfrm>
            <a:off x="625650" y="1464300"/>
            <a:ext cx="1838100" cy="18381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140" name="Google Shape;140;p18"/>
          <p:cNvSpPr txBox="1"/>
          <p:nvPr/>
        </p:nvSpPr>
        <p:spPr>
          <a:xfrm>
            <a:off x="625650" y="3475100"/>
            <a:ext cx="1950300" cy="1132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chemeClr val="lt1"/>
                </a:solidFill>
                <a:latin typeface="Lato"/>
                <a:ea typeface="Lato"/>
                <a:cs typeface="Lato"/>
                <a:sym typeface="Lato"/>
              </a:rPr>
              <a:t>Female </a:t>
            </a:r>
            <a:endParaRPr sz="1200">
              <a:solidFill>
                <a:schemeClr val="lt1"/>
              </a:solidFill>
              <a:latin typeface="Lato"/>
              <a:ea typeface="Lato"/>
              <a:cs typeface="Lato"/>
              <a:sym typeface="Lato"/>
            </a:endParaRPr>
          </a:p>
          <a:p>
            <a:pPr indent="0" lvl="0" marL="0" rtl="0" algn="l">
              <a:lnSpc>
                <a:spcPct val="150000"/>
              </a:lnSpc>
              <a:spcBef>
                <a:spcPts val="0"/>
              </a:spcBef>
              <a:spcAft>
                <a:spcPts val="0"/>
              </a:spcAft>
              <a:buNone/>
            </a:pPr>
            <a:r>
              <a:rPr lang="en" sz="1200">
                <a:solidFill>
                  <a:schemeClr val="lt1"/>
                </a:solidFill>
                <a:latin typeface="Lato"/>
                <a:ea typeface="Lato"/>
                <a:cs typeface="Lato"/>
                <a:sym typeface="Lato"/>
              </a:rPr>
              <a:t>36 years old</a:t>
            </a:r>
            <a:endParaRPr sz="1200">
              <a:solidFill>
                <a:schemeClr val="lt1"/>
              </a:solidFill>
              <a:latin typeface="Lato"/>
              <a:ea typeface="Lato"/>
              <a:cs typeface="Lato"/>
              <a:sym typeface="Lato"/>
            </a:endParaRPr>
          </a:p>
          <a:p>
            <a:pPr indent="0" lvl="0" marL="0" rtl="0" algn="l">
              <a:lnSpc>
                <a:spcPct val="150000"/>
              </a:lnSpc>
              <a:spcBef>
                <a:spcPts val="0"/>
              </a:spcBef>
              <a:spcAft>
                <a:spcPts val="0"/>
              </a:spcAft>
              <a:buNone/>
            </a:pPr>
            <a:r>
              <a:rPr lang="en" sz="1200">
                <a:solidFill>
                  <a:schemeClr val="lt1"/>
                </a:solidFill>
                <a:latin typeface="Lato"/>
                <a:ea typeface="Lato"/>
                <a:cs typeface="Lato"/>
                <a:sym typeface="Lato"/>
              </a:rPr>
              <a:t>Software Engineer</a:t>
            </a:r>
            <a:endParaRPr sz="1200">
              <a:solidFill>
                <a:schemeClr val="lt1"/>
              </a:solidFill>
              <a:latin typeface="Lato"/>
              <a:ea typeface="Lato"/>
              <a:cs typeface="Lato"/>
              <a:sym typeface="Lato"/>
            </a:endParaRPr>
          </a:p>
          <a:p>
            <a:pPr indent="0" lvl="0" marL="0" rtl="0" algn="l">
              <a:lnSpc>
                <a:spcPct val="150000"/>
              </a:lnSpc>
              <a:spcBef>
                <a:spcPts val="0"/>
              </a:spcBef>
              <a:spcAft>
                <a:spcPts val="0"/>
              </a:spcAft>
              <a:buNone/>
            </a:pPr>
            <a:r>
              <a:rPr lang="en" sz="1200">
                <a:solidFill>
                  <a:schemeClr val="lt1"/>
                </a:solidFill>
                <a:latin typeface="Lato"/>
                <a:ea typeface="Lato"/>
                <a:cs typeface="Lato"/>
                <a:sym typeface="Lato"/>
              </a:rPr>
              <a:t>Lives in New York</a:t>
            </a:r>
            <a:endParaRPr sz="12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144" name="Shape 144"/>
        <p:cNvGrpSpPr/>
        <p:nvPr/>
      </p:nvGrpSpPr>
      <p:grpSpPr>
        <a:xfrm>
          <a:off x="0" y="0"/>
          <a:ext cx="0" cy="0"/>
          <a:chOff x="0" y="0"/>
          <a:chExt cx="0" cy="0"/>
        </a:xfrm>
      </p:grpSpPr>
      <p:sp>
        <p:nvSpPr>
          <p:cNvPr id="145" name="Google Shape;145;p19"/>
          <p:cNvSpPr txBox="1"/>
          <p:nvPr>
            <p:ph type="title"/>
          </p:nvPr>
        </p:nvSpPr>
        <p:spPr>
          <a:xfrm>
            <a:off x="305000" y="1794150"/>
            <a:ext cx="2221500" cy="155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8000"/>
              <a:buNone/>
            </a:pPr>
            <a:r>
              <a:rPr lang="en" sz="2400">
                <a:solidFill>
                  <a:srgbClr val="000000"/>
                </a:solidFill>
                <a:latin typeface="Roboto"/>
                <a:ea typeface="Roboto"/>
                <a:cs typeface="Roboto"/>
                <a:sym typeface="Roboto"/>
              </a:rPr>
              <a:t>SAMSUNG FRIDGE ASSIS</a:t>
            </a:r>
            <a:r>
              <a:rPr lang="en" sz="2400">
                <a:solidFill>
                  <a:schemeClr val="dk1"/>
                </a:solidFill>
                <a:latin typeface="Roboto"/>
                <a:ea typeface="Roboto"/>
                <a:cs typeface="Roboto"/>
                <a:sym typeface="Roboto"/>
              </a:rPr>
              <a:t>T</a:t>
            </a:r>
            <a:r>
              <a:rPr lang="en" sz="2400">
                <a:solidFill>
                  <a:srgbClr val="000000"/>
                </a:solidFill>
                <a:latin typeface="Roboto"/>
                <a:ea typeface="Roboto"/>
                <a:cs typeface="Roboto"/>
                <a:sym typeface="Roboto"/>
              </a:rPr>
              <a:t>AN</a:t>
            </a:r>
            <a:r>
              <a:rPr lang="en" sz="2400">
                <a:solidFill>
                  <a:schemeClr val="accent3"/>
                </a:solidFill>
                <a:latin typeface="Roboto"/>
                <a:ea typeface="Roboto"/>
                <a:cs typeface="Roboto"/>
                <a:sym typeface="Roboto"/>
              </a:rPr>
              <a:t>T</a:t>
            </a:r>
            <a:endParaRPr sz="2400">
              <a:solidFill>
                <a:schemeClr val="accent3"/>
              </a:solidFill>
              <a:latin typeface="Roboto"/>
              <a:ea typeface="Roboto"/>
              <a:cs typeface="Roboto"/>
              <a:sym typeface="Roboto"/>
            </a:endParaRPr>
          </a:p>
        </p:txBody>
      </p:sp>
      <p:pic>
        <p:nvPicPr>
          <p:cNvPr id="146" name="Google Shape;146;p19"/>
          <p:cNvPicPr preferRelativeResize="0"/>
          <p:nvPr/>
        </p:nvPicPr>
        <p:blipFill>
          <a:blip r:embed="rId3">
            <a:alphaModFix/>
          </a:blip>
          <a:stretch>
            <a:fillRect/>
          </a:stretch>
        </p:blipFill>
        <p:spPr>
          <a:xfrm>
            <a:off x="2678900" y="152400"/>
            <a:ext cx="3623026" cy="48386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D5A6BD"/>
        </a:solidFill>
      </p:bgPr>
    </p:bg>
    <p:spTree>
      <p:nvGrpSpPr>
        <p:cNvPr id="150" name="Shape 150"/>
        <p:cNvGrpSpPr/>
        <p:nvPr/>
      </p:nvGrpSpPr>
      <p:grpSpPr>
        <a:xfrm>
          <a:off x="0" y="0"/>
          <a:ext cx="0" cy="0"/>
          <a:chOff x="0" y="0"/>
          <a:chExt cx="0" cy="0"/>
        </a:xfrm>
      </p:grpSpPr>
      <p:sp>
        <p:nvSpPr>
          <p:cNvPr id="151" name="Google Shape;151;p20"/>
          <p:cNvSpPr txBox="1"/>
          <p:nvPr>
            <p:ph type="title"/>
          </p:nvPr>
        </p:nvSpPr>
        <p:spPr>
          <a:xfrm>
            <a:off x="499350" y="348750"/>
            <a:ext cx="7688400" cy="124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8000"/>
              <a:buNone/>
            </a:pPr>
            <a:r>
              <a:rPr lang="en" sz="4800">
                <a:latin typeface="Roboto"/>
                <a:ea typeface="Roboto"/>
                <a:cs typeface="Roboto"/>
                <a:sym typeface="Roboto"/>
              </a:rPr>
              <a:t>Technical Progress</a:t>
            </a:r>
            <a:endParaRPr sz="4800">
              <a:latin typeface="Roboto"/>
              <a:ea typeface="Roboto"/>
              <a:cs typeface="Roboto"/>
              <a:sym typeface="Roboto"/>
            </a:endParaRPr>
          </a:p>
        </p:txBody>
      </p:sp>
      <p:pic>
        <p:nvPicPr>
          <p:cNvPr id="152" name="Google Shape;152;p20"/>
          <p:cNvPicPr preferRelativeResize="0"/>
          <p:nvPr/>
        </p:nvPicPr>
        <p:blipFill>
          <a:blip r:embed="rId3">
            <a:alphaModFix/>
          </a:blip>
          <a:stretch>
            <a:fillRect/>
          </a:stretch>
        </p:blipFill>
        <p:spPr>
          <a:xfrm>
            <a:off x="3868600" y="1754074"/>
            <a:ext cx="1147325" cy="1147325"/>
          </a:xfrm>
          <a:prstGeom prst="rect">
            <a:avLst/>
          </a:prstGeom>
          <a:noFill/>
          <a:ln>
            <a:noFill/>
          </a:ln>
        </p:spPr>
      </p:pic>
      <p:cxnSp>
        <p:nvCxnSpPr>
          <p:cNvPr id="153" name="Google Shape;153;p20"/>
          <p:cNvCxnSpPr>
            <a:stCxn id="154" idx="3"/>
            <a:endCxn id="152" idx="1"/>
          </p:cNvCxnSpPr>
          <p:nvPr/>
        </p:nvCxnSpPr>
        <p:spPr>
          <a:xfrm flipH="1" rot="10800000">
            <a:off x="2157249" y="2327625"/>
            <a:ext cx="1711500" cy="34800"/>
          </a:xfrm>
          <a:prstGeom prst="straightConnector1">
            <a:avLst/>
          </a:prstGeom>
          <a:noFill/>
          <a:ln cap="flat" cmpd="sng" w="38100">
            <a:solidFill>
              <a:srgbClr val="F3F3F3"/>
            </a:solidFill>
            <a:prstDash val="solid"/>
            <a:round/>
            <a:headEnd len="med" w="med" type="none"/>
            <a:tailEnd len="med" w="med" type="triangle"/>
          </a:ln>
        </p:spPr>
      </p:cxnSp>
      <p:pic>
        <p:nvPicPr>
          <p:cNvPr id="155" name="Google Shape;155;p20"/>
          <p:cNvPicPr preferRelativeResize="0"/>
          <p:nvPr/>
        </p:nvPicPr>
        <p:blipFill>
          <a:blip r:embed="rId4">
            <a:alphaModFix/>
          </a:blip>
          <a:stretch>
            <a:fillRect/>
          </a:stretch>
        </p:blipFill>
        <p:spPr>
          <a:xfrm>
            <a:off x="6727425" y="1721625"/>
            <a:ext cx="1212200" cy="1212200"/>
          </a:xfrm>
          <a:prstGeom prst="rect">
            <a:avLst/>
          </a:prstGeom>
          <a:noFill/>
          <a:ln>
            <a:noFill/>
          </a:ln>
        </p:spPr>
      </p:pic>
      <p:cxnSp>
        <p:nvCxnSpPr>
          <p:cNvPr id="156" name="Google Shape;156;p20"/>
          <p:cNvCxnSpPr>
            <a:stCxn id="152" idx="3"/>
            <a:endCxn id="155" idx="1"/>
          </p:cNvCxnSpPr>
          <p:nvPr/>
        </p:nvCxnSpPr>
        <p:spPr>
          <a:xfrm>
            <a:off x="5015925" y="2327737"/>
            <a:ext cx="1711500" cy="0"/>
          </a:xfrm>
          <a:prstGeom prst="straightConnector1">
            <a:avLst/>
          </a:prstGeom>
          <a:noFill/>
          <a:ln cap="flat" cmpd="sng" w="38100">
            <a:solidFill>
              <a:srgbClr val="F3F3F3"/>
            </a:solidFill>
            <a:prstDash val="solid"/>
            <a:round/>
            <a:headEnd len="med" w="med" type="none"/>
            <a:tailEnd len="med" w="med" type="triangle"/>
          </a:ln>
        </p:spPr>
      </p:cxnSp>
      <p:sp>
        <p:nvSpPr>
          <p:cNvPr id="157" name="Google Shape;157;p20"/>
          <p:cNvSpPr txBox="1"/>
          <p:nvPr/>
        </p:nvSpPr>
        <p:spPr>
          <a:xfrm>
            <a:off x="3568450" y="3084350"/>
            <a:ext cx="1680600" cy="14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Fridge Stock</a:t>
            </a:r>
            <a:endParaRPr>
              <a:solidFill>
                <a:srgbClr val="FFFFFF"/>
              </a:solidFill>
              <a:latin typeface="Lato"/>
              <a:ea typeface="Lato"/>
              <a:cs typeface="Lato"/>
              <a:sym typeface="Lato"/>
            </a:endParaRPr>
          </a:p>
          <a:p>
            <a:pPr indent="0" lvl="0" marL="0" rtl="0" algn="ctr">
              <a:spcBef>
                <a:spcPts val="0"/>
              </a:spcBef>
              <a:spcAft>
                <a:spcPts val="0"/>
              </a:spcAft>
              <a:buNone/>
            </a:pPr>
            <a:r>
              <a:rPr lang="en">
                <a:solidFill>
                  <a:srgbClr val="FFFFFF"/>
                </a:solidFill>
                <a:latin typeface="Lato"/>
                <a:ea typeface="Lato"/>
                <a:cs typeface="Lato"/>
                <a:sym typeface="Lato"/>
              </a:rPr>
              <a:t>Expiration</a:t>
            </a:r>
            <a:r>
              <a:rPr lang="en">
                <a:solidFill>
                  <a:srgbClr val="FFFFFF"/>
                </a:solidFill>
                <a:latin typeface="Lato"/>
                <a:ea typeface="Lato"/>
                <a:cs typeface="Lato"/>
                <a:sym typeface="Lato"/>
              </a:rPr>
              <a:t> dates</a:t>
            </a:r>
            <a:endParaRPr>
              <a:solidFill>
                <a:srgbClr val="FFFFFF"/>
              </a:solidFill>
              <a:latin typeface="Lato"/>
              <a:ea typeface="Lato"/>
              <a:cs typeface="Lato"/>
              <a:sym typeface="Lato"/>
            </a:endParaRPr>
          </a:p>
        </p:txBody>
      </p:sp>
      <p:sp>
        <p:nvSpPr>
          <p:cNvPr id="158" name="Google Shape;158;p20"/>
          <p:cNvSpPr txBox="1"/>
          <p:nvPr/>
        </p:nvSpPr>
        <p:spPr>
          <a:xfrm>
            <a:off x="6493225" y="3062000"/>
            <a:ext cx="1680600" cy="139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*Previous Choices</a:t>
            </a:r>
            <a:endParaRPr>
              <a:solidFill>
                <a:srgbClr val="FFFFFF"/>
              </a:solidFill>
              <a:latin typeface="Lato"/>
              <a:ea typeface="Lato"/>
              <a:cs typeface="Lato"/>
              <a:sym typeface="Lato"/>
            </a:endParaRPr>
          </a:p>
          <a:p>
            <a:pPr indent="0" lvl="0" marL="0" rtl="0" algn="ctr">
              <a:spcBef>
                <a:spcPts val="0"/>
              </a:spcBef>
              <a:spcAft>
                <a:spcPts val="0"/>
              </a:spcAft>
              <a:buNone/>
            </a:pPr>
            <a:r>
              <a:rPr lang="en">
                <a:solidFill>
                  <a:srgbClr val="FFFFFF"/>
                </a:solidFill>
                <a:latin typeface="Lato"/>
                <a:ea typeface="Lato"/>
                <a:cs typeface="Lato"/>
                <a:sym typeface="Lato"/>
              </a:rPr>
              <a:t>*Quantity</a:t>
            </a:r>
            <a:endParaRPr>
              <a:solidFill>
                <a:srgbClr val="FFFFFF"/>
              </a:solidFill>
              <a:latin typeface="Lato"/>
              <a:ea typeface="Lato"/>
              <a:cs typeface="Lato"/>
              <a:sym typeface="Lato"/>
            </a:endParaRPr>
          </a:p>
          <a:p>
            <a:pPr indent="0" lvl="0" marL="0" rtl="0" algn="ctr">
              <a:spcBef>
                <a:spcPts val="0"/>
              </a:spcBef>
              <a:spcAft>
                <a:spcPts val="0"/>
              </a:spcAft>
              <a:buNone/>
            </a:pPr>
            <a:r>
              <a:rPr lang="en">
                <a:solidFill>
                  <a:srgbClr val="FFFFFF"/>
                </a:solidFill>
                <a:latin typeface="Lato"/>
                <a:ea typeface="Lato"/>
                <a:cs typeface="Lato"/>
                <a:sym typeface="Lato"/>
              </a:rPr>
              <a:t>Nutrition</a:t>
            </a:r>
            <a:endParaRPr>
              <a:solidFill>
                <a:srgbClr val="FFFFFF"/>
              </a:solidFill>
              <a:latin typeface="Lato"/>
              <a:ea typeface="Lato"/>
              <a:cs typeface="Lato"/>
              <a:sym typeface="Lato"/>
            </a:endParaRPr>
          </a:p>
          <a:p>
            <a:pPr indent="0" lvl="0" marL="0" rtl="0" algn="ctr">
              <a:spcBef>
                <a:spcPts val="0"/>
              </a:spcBef>
              <a:spcAft>
                <a:spcPts val="0"/>
              </a:spcAft>
              <a:buNone/>
            </a:pPr>
            <a:r>
              <a:rPr lang="en">
                <a:solidFill>
                  <a:srgbClr val="FFFFFF"/>
                </a:solidFill>
                <a:latin typeface="Lato"/>
                <a:ea typeface="Lato"/>
                <a:cs typeface="Lato"/>
                <a:sym typeface="Lato"/>
              </a:rPr>
              <a:t>Difficulty</a:t>
            </a:r>
            <a:endParaRPr>
              <a:solidFill>
                <a:srgbClr val="FFFFFF"/>
              </a:solidFill>
              <a:latin typeface="Lato"/>
              <a:ea typeface="Lato"/>
              <a:cs typeface="Lato"/>
              <a:sym typeface="Lato"/>
            </a:endParaRPr>
          </a:p>
          <a:p>
            <a:pPr indent="0" lvl="0" marL="0" rtl="0" algn="ctr">
              <a:spcBef>
                <a:spcPts val="0"/>
              </a:spcBef>
              <a:spcAft>
                <a:spcPts val="0"/>
              </a:spcAft>
              <a:buNone/>
            </a:pPr>
            <a:r>
              <a:t/>
            </a:r>
            <a:endParaRPr>
              <a:solidFill>
                <a:srgbClr val="FFFFFF"/>
              </a:solidFill>
              <a:latin typeface="Lato"/>
              <a:ea typeface="Lato"/>
              <a:cs typeface="Lato"/>
              <a:sym typeface="Lato"/>
            </a:endParaRPr>
          </a:p>
        </p:txBody>
      </p:sp>
      <p:sp>
        <p:nvSpPr>
          <p:cNvPr id="159" name="Google Shape;159;p20"/>
          <p:cNvSpPr txBox="1"/>
          <p:nvPr/>
        </p:nvSpPr>
        <p:spPr>
          <a:xfrm>
            <a:off x="683625" y="4376325"/>
            <a:ext cx="6179400" cy="44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*To do by next sprint</a:t>
            </a:r>
            <a:endParaRPr>
              <a:solidFill>
                <a:srgbClr val="FFFFFF"/>
              </a:solidFill>
              <a:latin typeface="Lato"/>
              <a:ea typeface="Lato"/>
              <a:cs typeface="Lato"/>
              <a:sym typeface="Lato"/>
            </a:endParaRPr>
          </a:p>
        </p:txBody>
      </p:sp>
      <p:sp>
        <p:nvSpPr>
          <p:cNvPr id="160" name="Google Shape;160;p20"/>
          <p:cNvSpPr txBox="1"/>
          <p:nvPr/>
        </p:nvSpPr>
        <p:spPr>
          <a:xfrm>
            <a:off x="698125" y="3131388"/>
            <a:ext cx="1680600" cy="44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Recipe Data </a:t>
            </a:r>
            <a:endParaRPr>
              <a:solidFill>
                <a:srgbClr val="FFFFFF"/>
              </a:solidFill>
              <a:latin typeface="Lato"/>
              <a:ea typeface="Lato"/>
              <a:cs typeface="Lato"/>
              <a:sym typeface="Lato"/>
            </a:endParaRPr>
          </a:p>
        </p:txBody>
      </p:sp>
      <p:pic>
        <p:nvPicPr>
          <p:cNvPr id="154" name="Google Shape;154;p20"/>
          <p:cNvPicPr preferRelativeResize="0"/>
          <p:nvPr/>
        </p:nvPicPr>
        <p:blipFill>
          <a:blip r:embed="rId5">
            <a:alphaModFix/>
          </a:blip>
          <a:stretch>
            <a:fillRect/>
          </a:stretch>
        </p:blipFill>
        <p:spPr>
          <a:xfrm>
            <a:off x="945050" y="1756325"/>
            <a:ext cx="1212200" cy="1212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D5A6BD"/>
        </a:solidFill>
      </p:bgPr>
    </p:bg>
    <p:spTree>
      <p:nvGrpSpPr>
        <p:cNvPr id="164" name="Shape 164"/>
        <p:cNvGrpSpPr/>
        <p:nvPr/>
      </p:nvGrpSpPr>
      <p:grpSpPr>
        <a:xfrm>
          <a:off x="0" y="0"/>
          <a:ext cx="0" cy="0"/>
          <a:chOff x="0" y="0"/>
          <a:chExt cx="0" cy="0"/>
        </a:xfrm>
      </p:grpSpPr>
      <p:sp>
        <p:nvSpPr>
          <p:cNvPr id="165" name="Google Shape;165;p21"/>
          <p:cNvSpPr txBox="1"/>
          <p:nvPr>
            <p:ph type="title"/>
          </p:nvPr>
        </p:nvSpPr>
        <p:spPr>
          <a:xfrm>
            <a:off x="499350" y="348750"/>
            <a:ext cx="7688400" cy="124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8000"/>
              <a:buNone/>
            </a:pPr>
            <a:r>
              <a:rPr lang="en" sz="4800">
                <a:latin typeface="Roboto"/>
                <a:ea typeface="Roboto"/>
                <a:cs typeface="Roboto"/>
                <a:sym typeface="Roboto"/>
              </a:rPr>
              <a:t>Technical Progress</a:t>
            </a:r>
            <a:endParaRPr sz="4800">
              <a:latin typeface="Roboto"/>
              <a:ea typeface="Roboto"/>
              <a:cs typeface="Roboto"/>
              <a:sym typeface="Roboto"/>
            </a:endParaRPr>
          </a:p>
        </p:txBody>
      </p:sp>
      <p:pic>
        <p:nvPicPr>
          <p:cNvPr id="166" name="Google Shape;166;p21"/>
          <p:cNvPicPr preferRelativeResize="0"/>
          <p:nvPr/>
        </p:nvPicPr>
        <p:blipFill>
          <a:blip r:embed="rId3">
            <a:alphaModFix/>
          </a:blip>
          <a:stretch>
            <a:fillRect/>
          </a:stretch>
        </p:blipFill>
        <p:spPr>
          <a:xfrm>
            <a:off x="835300" y="1504900"/>
            <a:ext cx="7584451" cy="2775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